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Good Afternoon. My name is Qiuchi LI, and I am a second-year PhD from University of Padua. It is my great honor to present this work. It is a joint work with my colleague Benyou Wang, and  Supervisor Massimo Melucci, and Benyou and I contribute equally to this work. This work is funded by the QUARTZ European Union Marie Curie Research Project, and all three authors are in this project.</a:t>
            </a:r>
          </a:p>
          <a:p>
            <a:pPr algn="just"/>
          </a:p>
          <a:p>
            <a:pPr algn="just"/>
            <a:r>
              <a:t>Basically what we do is to build a neural network for text matching, but it is different from classical one in that the network components can be explained as concepts in quantum physics with well-constrained complex-valued representation.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/>
          </a:lstStyle>
          <a:p>
            <a:pPr/>
            <a:r>
              <a:t>改！！！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Neural Networks have brought about significant breakthroughs in the NLP domain, but one of the most crucial issues facing these neural network-based models is the interpretability issue.  In a recent survey by Lipton , the two main properties of model interpretability are transparency and post-hoc explainability, where transparency means we are able to understand how the model works in the design phase, and the components can be explained as concrete concepts, and post-hoc explainability means we can provide reasons of why  the model works after it has been deployed to a real task, which involves visualizing the components or giving concrete examples to explain why it is the case in a post-hoc manner. What we attempt to do in this work is to address the interpretability issue for NLP,  build a model that is sort of transparent and post-hoc explainable at the same time.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91" name="图片占位符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9"/>
          <p:cNvSpPr/>
          <p:nvPr/>
        </p:nvSpPr>
        <p:spPr>
          <a:xfrm>
            <a:off x="0" y="1022839"/>
            <a:ext cx="9144000" cy="171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xfrm>
            <a:off x="457200" y="1257300"/>
            <a:ext cx="8229600" cy="742950"/>
          </a:xfrm>
          <a:prstGeom prst="rect">
            <a:avLst/>
          </a:prstGeom>
        </p:spPr>
        <p:txBody>
          <a:bodyPr lIns="34289" tIns="34289" rIns="34289" bIns="34289"/>
          <a:lstStyle>
            <a:lvl1pPr algn="l">
              <a:defRPr spc="-100" sz="40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idx="1"/>
          </p:nvPr>
        </p:nvSpPr>
        <p:spPr>
          <a:xfrm>
            <a:off x="457200" y="2057400"/>
            <a:ext cx="8229600" cy="3657600"/>
          </a:xfrm>
          <a:prstGeom prst="rect">
            <a:avLst/>
          </a:prstGeom>
        </p:spPr>
        <p:txBody>
          <a:bodyPr lIns="34289" tIns="34289" rIns="34289" bIns="34289"/>
          <a:lstStyle>
            <a:lvl1pPr marL="182879" indent="-182879">
              <a:spcBef>
                <a:spcPts val="500"/>
              </a:spcBef>
              <a:buClr>
                <a:srgbClr val="93A299"/>
              </a:buClr>
              <a:buSzPct val="85000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3775" indent="-219455">
              <a:spcBef>
                <a:spcPts val="500"/>
              </a:spcBef>
              <a:buClr>
                <a:srgbClr val="93A299"/>
              </a:buClr>
              <a:buSzPct val="85000"/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92479" indent="-243840">
              <a:spcBef>
                <a:spcPts val="500"/>
              </a:spcBef>
              <a:buClr>
                <a:srgbClr val="93A299"/>
              </a:buClr>
              <a:buSzPct val="90000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97279" indent="-274319">
              <a:spcBef>
                <a:spcPts val="500"/>
              </a:spcBef>
              <a:buClr>
                <a:srgbClr val="93A299"/>
              </a:buClr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6691" indent="-235131">
              <a:spcBef>
                <a:spcPts val="500"/>
              </a:spcBef>
              <a:buClr>
                <a:srgbClr val="93A299"/>
              </a:buClr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7620000" y="861428"/>
            <a:ext cx="279048" cy="265964"/>
          </a:xfrm>
          <a:prstGeom prst="rect">
            <a:avLst/>
          </a:prstGeom>
        </p:spPr>
        <p:txBody>
          <a:bodyPr lIns="34289" tIns="34289" rIns="34289" bIns="34289"/>
          <a:lstStyle>
            <a:lvl1pPr algn="l"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9"/>
          <p:cNvSpPr/>
          <p:nvPr/>
        </p:nvSpPr>
        <p:spPr>
          <a:xfrm>
            <a:off x="0" y="502139"/>
            <a:ext cx="9144000" cy="1714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57200" y="736600"/>
            <a:ext cx="8229600" cy="742950"/>
          </a:xfrm>
          <a:prstGeom prst="rect">
            <a:avLst/>
          </a:prstGeom>
        </p:spPr>
        <p:txBody>
          <a:bodyPr lIns="34289" tIns="34289" rIns="34289" bIns="34289"/>
          <a:lstStyle>
            <a:lvl1pPr algn="l">
              <a:defRPr spc="-100" sz="40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457200" y="1536700"/>
            <a:ext cx="8229600" cy="3657600"/>
          </a:xfrm>
          <a:prstGeom prst="rect">
            <a:avLst/>
          </a:prstGeom>
        </p:spPr>
        <p:txBody>
          <a:bodyPr lIns="34289" tIns="34289" rIns="34289" bIns="34289"/>
          <a:lstStyle>
            <a:lvl1pPr marL="182879" indent="-182879">
              <a:spcBef>
                <a:spcPts val="500"/>
              </a:spcBef>
              <a:buClr>
                <a:srgbClr val="93A299"/>
              </a:buClr>
              <a:buSzPct val="85000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3775" indent="-219455">
              <a:spcBef>
                <a:spcPts val="500"/>
              </a:spcBef>
              <a:buClr>
                <a:srgbClr val="93A299"/>
              </a:buClr>
              <a:buSzPct val="85000"/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92479" indent="-243840">
              <a:spcBef>
                <a:spcPts val="500"/>
              </a:spcBef>
              <a:buClr>
                <a:srgbClr val="93A299"/>
              </a:buClr>
              <a:buSzPct val="90000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97279" indent="-274319">
              <a:spcBef>
                <a:spcPts val="500"/>
              </a:spcBef>
              <a:buClr>
                <a:srgbClr val="93A299"/>
              </a:buClr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6691" indent="-235131">
              <a:spcBef>
                <a:spcPts val="500"/>
              </a:spcBef>
              <a:buClr>
                <a:srgbClr val="93A299"/>
              </a:buClr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7620000" y="861428"/>
            <a:ext cx="279048" cy="265964"/>
          </a:xfrm>
          <a:prstGeom prst="rect">
            <a:avLst/>
          </a:prstGeom>
        </p:spPr>
        <p:txBody>
          <a:bodyPr lIns="34289" tIns="34289" rIns="34289" bIns="34289"/>
          <a:lstStyle>
            <a:lvl1pPr algn="l"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>
                <a:solidFill>
                  <a:srgbClr val="FF2600"/>
                </a:solidFill>
              </a:defRPr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文本占位符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>
                <a:solidFill>
                  <a:srgbClr val="FF2600"/>
                </a:solidFill>
              </a:defRPr>
            </a:pP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5.png"/><Relationship Id="rId11" Type="http://schemas.openxmlformats.org/officeDocument/2006/relationships/image" Target="../media/image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qiuchili@dei.unipd.it" TargetMode="External"/><Relationship Id="rId3" Type="http://schemas.openxmlformats.org/officeDocument/2006/relationships/hyperlink" Target="mailto:wang@dei.unipd.it" TargetMode="External"/><Relationship Id="rId4" Type="http://schemas.openxmlformats.org/officeDocument/2006/relationships/hyperlink" Target="///ppt/slides/github.com/wabyking/qnn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arxiv.org/pdf/1906.09777.pdf" TargetMode="External"/><Relationship Id="rId3" Type="http://schemas.openxmlformats.org/officeDocument/2006/relationships/image" Target="../media/image2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s://arxiv.org/pdf/1906.09777.pdf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>
            <p:ph type="ctrTitle"/>
          </p:nvPr>
        </p:nvSpPr>
        <p:spPr>
          <a:xfrm>
            <a:off x="467543" y="1772816"/>
            <a:ext cx="8136905" cy="1757364"/>
          </a:xfrm>
          <a:prstGeom prst="rect">
            <a:avLst/>
          </a:prstGeom>
        </p:spPr>
        <p:txBody>
          <a:bodyPr/>
          <a:lstStyle/>
          <a:p>
            <a:pPr defTabSz="777240">
              <a:defRPr sz="3740"/>
            </a:pPr>
            <a:r>
              <a:t>Quantum-Inspired IR/Language Modelling</a:t>
            </a:r>
            <a:br/>
          </a:p>
        </p:txBody>
      </p:sp>
      <p:sp>
        <p:nvSpPr>
          <p:cNvPr id="141" name="Subtitle 2"/>
          <p:cNvSpPr txBox="1"/>
          <p:nvPr>
            <p:ph type="subTitle" sz="quarter" idx="1"/>
          </p:nvPr>
        </p:nvSpPr>
        <p:spPr>
          <a:xfrm>
            <a:off x="971600" y="4725144"/>
            <a:ext cx="7389439" cy="14707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b="1" sz="2600">
                <a:solidFill>
                  <a:srgbClr val="000000"/>
                </a:solidFill>
              </a:defRPr>
            </a:pPr>
            <a:r>
              <a:rPr b="0"/>
              <a:t>Qiuchi Li</a:t>
            </a:r>
            <a:r>
              <a:t>, </a:t>
            </a:r>
            <a:r>
              <a:t>Benyou Wang</a:t>
            </a: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r>
              <a:t>University of Padua</a:t>
            </a:r>
            <a:endParaRPr sz="1800"/>
          </a:p>
          <a:p>
            <a:pPr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t>Toutiao</a:t>
            </a:r>
            <a:r>
              <a:t>, Beijing, China, 28</a:t>
            </a:r>
            <a:r>
              <a:rPr sz="1600"/>
              <a:t>/06/2019</a:t>
            </a:r>
          </a:p>
        </p:txBody>
      </p:sp>
      <p:pic>
        <p:nvPicPr>
          <p:cNvPr id="14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8264" y="429347"/>
            <a:ext cx="2025717" cy="110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803" y="70554"/>
            <a:ext cx="1923925" cy="145979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灯片编号占位符 4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History of quantum inspired IR/NLP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/>
            <a:r>
              <a:t>History of quantum inspired IR/NLP</a:t>
            </a:r>
          </a:p>
          <a:p>
            <a:pPr>
              <a:defRPr b="1"/>
            </a:pPr>
            <a:r>
              <a:t>Basics from Quantum Theory</a:t>
            </a:r>
          </a:p>
          <a:p>
            <a:pPr/>
            <a:r>
              <a:t>Semantic Hilbert Space—</a:t>
            </a:r>
            <a:r>
              <a:rPr sz="2400"/>
              <a:t>NAACL best paper</a:t>
            </a:r>
            <a:endParaRPr sz="2400"/>
          </a:p>
          <a:p>
            <a:pPr marL="342900" indent="-342900">
              <a:defRPr sz="3100"/>
            </a:pPr>
            <a:r>
              <a:t>Future work with Quantum Theory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asic Dirac no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pc="-100" sz="4000">
                <a:latin typeface="Arial"/>
                <a:ea typeface="Arial"/>
                <a:cs typeface="Arial"/>
                <a:sym typeface="Arial"/>
              </a:defRPr>
            </a:pPr>
            <a:r>
              <a:t>Basic</a:t>
            </a:r>
            <a:r>
              <a:t> </a:t>
            </a:r>
            <a:r>
              <a:t>Dirac</a:t>
            </a:r>
            <a:r>
              <a:t> </a:t>
            </a:r>
            <a:r>
              <a:t>notations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Bra &amp; Ket…"/>
          <p:cNvSpPr txBox="1"/>
          <p:nvPr>
            <p:ph type="body" sz="half" idx="4294967295"/>
          </p:nvPr>
        </p:nvSpPr>
        <p:spPr>
          <a:xfrm>
            <a:off x="1131120" y="2030442"/>
            <a:ext cx="5924227" cy="3657601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171907" indent="-171907" defTabSz="859536">
              <a:spcBef>
                <a:spcPts val="500"/>
              </a:spcBef>
              <a:buClr>
                <a:srgbClr val="93A299"/>
              </a:buClr>
              <a:buSzPct val="85000"/>
              <a:defRPr sz="2256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</a:t>
            </a:r>
            <a:r>
              <a:t> </a:t>
            </a:r>
            <a:r>
              <a:t>&amp;</a:t>
            </a:r>
            <a:r>
              <a:t> </a:t>
            </a:r>
            <a:r>
              <a:t>Ket</a:t>
            </a:r>
          </a:p>
          <a:p>
            <a:pPr lvl="1" marL="429768" indent="-171907" defTabSz="859536">
              <a:spcBef>
                <a:spcPts val="500"/>
              </a:spcBef>
              <a:buClr>
                <a:srgbClr val="93A299"/>
              </a:buClr>
              <a:buSzPct val="85000"/>
              <a:buChar char="•"/>
              <a:defRPr b="1" sz="2256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Bra: </a:t>
            </a:r>
            <a:r>
              <a:rPr b="0"/>
              <a:t>      </a:t>
            </a:r>
            <a:r>
              <a:rPr b="0"/>
              <a:t>like</a:t>
            </a:r>
            <a:r>
              <a:rPr b="0"/>
              <a:t> </a:t>
            </a:r>
            <a:r>
              <a:rPr b="0"/>
              <a:t>a</a:t>
            </a:r>
            <a:r>
              <a:rPr b="0"/>
              <a:t> </a:t>
            </a:r>
            <a:r>
              <a:t>row</a:t>
            </a:r>
            <a:r>
              <a:t> </a:t>
            </a:r>
            <a:r>
              <a:t>vector</a:t>
            </a:r>
            <a:r>
              <a:rPr b="0"/>
              <a:t>,</a:t>
            </a:r>
            <a:r>
              <a:rPr b="0"/>
              <a:t> </a:t>
            </a:r>
            <a:r>
              <a:rPr b="0"/>
              <a:t>e.g.  </a:t>
            </a:r>
            <a:r>
              <a:rPr b="0"/>
              <a:t> </a:t>
            </a:r>
          </a:p>
          <a:p>
            <a:pPr lvl="1" marL="429768" indent="-171907" defTabSz="859536">
              <a:spcBef>
                <a:spcPts val="500"/>
              </a:spcBef>
              <a:buClr>
                <a:srgbClr val="93A299"/>
              </a:buClr>
              <a:buSzPct val="85000"/>
              <a:buChar char="•"/>
              <a:defRPr b="1" sz="2256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Ket</a:t>
            </a:r>
            <a:r>
              <a:rPr b="0"/>
              <a:t>:</a:t>
            </a:r>
            <a:r>
              <a:rPr b="0"/>
              <a:t>   </a:t>
            </a:r>
            <a:r>
              <a:rPr b="0"/>
              <a:t>    </a:t>
            </a:r>
            <a:r>
              <a:rPr b="0"/>
              <a:t>like</a:t>
            </a:r>
            <a:r>
              <a:rPr b="0"/>
              <a:t> </a:t>
            </a:r>
            <a:r>
              <a:rPr b="0"/>
              <a:t>a</a:t>
            </a:r>
            <a:r>
              <a:rPr b="0"/>
              <a:t> </a:t>
            </a:r>
            <a:r>
              <a:t>column</a:t>
            </a:r>
            <a:r>
              <a:t> </a:t>
            </a:r>
            <a:r>
              <a:t>vector</a:t>
            </a:r>
            <a:r>
              <a:rPr b="0"/>
              <a:t>,</a:t>
            </a:r>
            <a:r>
              <a:rPr b="0"/>
              <a:t> </a:t>
            </a:r>
            <a:r>
              <a:rPr b="0"/>
              <a:t>e.g.,</a:t>
            </a:r>
            <a:r>
              <a:rPr b="0"/>
              <a:t>  </a:t>
            </a:r>
          </a:p>
          <a:p>
            <a:pPr marL="171907" indent="-171907" defTabSz="859536">
              <a:spcBef>
                <a:spcPts val="500"/>
              </a:spcBef>
              <a:buClr>
                <a:srgbClr val="93A299"/>
              </a:buClr>
              <a:buSzPct val="85000"/>
              <a:defRPr sz="2256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171907" indent="-171907" defTabSz="859536">
              <a:spcBef>
                <a:spcPts val="500"/>
              </a:spcBef>
              <a:buClr>
                <a:srgbClr val="93A299"/>
              </a:buClr>
              <a:buSzPct val="85000"/>
              <a:defRPr sz="2256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Inner</a:t>
            </a:r>
            <a:r>
              <a:t> </a:t>
            </a:r>
            <a:r>
              <a:t>Product</a:t>
            </a:r>
          </a:p>
          <a:p>
            <a:pPr marL="0" indent="0" defTabSz="859536">
              <a:spcBef>
                <a:spcPts val="500"/>
              </a:spcBef>
              <a:buClr>
                <a:srgbClr val="93A299"/>
              </a:buClr>
              <a:buSzTx/>
              <a:buNone/>
              <a:defRPr sz="2256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   </a:t>
            </a:r>
          </a:p>
          <a:p>
            <a:pPr marL="171907" indent="-171907" defTabSz="859536">
              <a:spcBef>
                <a:spcPts val="500"/>
              </a:spcBef>
              <a:buClr>
                <a:srgbClr val="93A299"/>
              </a:buClr>
              <a:buSzPct val="85000"/>
              <a:defRPr sz="2256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171907" indent="-171907" defTabSz="859536">
              <a:spcBef>
                <a:spcPts val="500"/>
              </a:spcBef>
              <a:buClr>
                <a:srgbClr val="93A299"/>
              </a:buClr>
              <a:buSzPct val="85000"/>
              <a:defRPr sz="2256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Outer</a:t>
            </a:r>
            <a:r>
              <a:t> </a:t>
            </a:r>
            <a:r>
              <a:t>Product</a:t>
            </a:r>
          </a:p>
          <a:p>
            <a:pPr marL="0" indent="0" defTabSz="859536">
              <a:spcBef>
                <a:spcPts val="500"/>
              </a:spcBef>
              <a:buClr>
                <a:srgbClr val="93A299"/>
              </a:buClr>
              <a:buSzTx/>
              <a:buNone/>
              <a:defRPr sz="2256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   </a:t>
            </a:r>
          </a:p>
        </p:txBody>
      </p:sp>
      <p:sp>
        <p:nvSpPr>
          <p:cNvPr id="219" name="Equation"/>
          <p:cNvSpPr txBox="1"/>
          <p:nvPr/>
        </p:nvSpPr>
        <p:spPr>
          <a:xfrm>
            <a:off x="2236774" y="2942335"/>
            <a:ext cx="443892" cy="201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</m:oMath>
              </m:oMathPara>
            </a14:m>
          </a:p>
        </p:txBody>
      </p:sp>
      <p:sp>
        <p:nvSpPr>
          <p:cNvPr id="220" name="Equation"/>
          <p:cNvSpPr txBox="1"/>
          <p:nvPr/>
        </p:nvSpPr>
        <p:spPr>
          <a:xfrm>
            <a:off x="2247709" y="2551175"/>
            <a:ext cx="422022" cy="201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</m:oMath>
              </m:oMathPara>
            </a14:m>
          </a:p>
        </p:txBody>
      </p:sp>
      <p:sp>
        <p:nvSpPr>
          <p:cNvPr id="221" name="Equation"/>
          <p:cNvSpPr txBox="1"/>
          <p:nvPr/>
        </p:nvSpPr>
        <p:spPr>
          <a:xfrm>
            <a:off x="5666549" y="2551175"/>
            <a:ext cx="436983" cy="201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</m:oMath>
              </m:oMathPara>
            </a14:m>
          </a:p>
        </p:txBody>
      </p:sp>
      <p:sp>
        <p:nvSpPr>
          <p:cNvPr id="222" name="Equation"/>
          <p:cNvSpPr txBox="1"/>
          <p:nvPr/>
        </p:nvSpPr>
        <p:spPr>
          <a:xfrm>
            <a:off x="6220269" y="2942335"/>
            <a:ext cx="466199" cy="201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</m:oMath>
              </m:oMathPara>
            </a14:m>
          </a:p>
        </p:txBody>
      </p:sp>
      <p:sp>
        <p:nvSpPr>
          <p:cNvPr id="223" name="Equation"/>
          <p:cNvSpPr txBox="1"/>
          <p:nvPr/>
        </p:nvSpPr>
        <p:spPr>
          <a:xfrm>
            <a:off x="1638630" y="4329176"/>
            <a:ext cx="833661" cy="201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</m:oMath>
              </m:oMathPara>
            </a14:m>
          </a:p>
        </p:txBody>
      </p:sp>
      <p:sp>
        <p:nvSpPr>
          <p:cNvPr id="224" name="Equation"/>
          <p:cNvSpPr txBox="1"/>
          <p:nvPr/>
        </p:nvSpPr>
        <p:spPr>
          <a:xfrm>
            <a:off x="1597469" y="5329935"/>
            <a:ext cx="915982" cy="201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our axioms in Quantum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pc="-100" sz="4000">
                <a:latin typeface="Arial"/>
                <a:ea typeface="Arial"/>
                <a:cs typeface="Arial"/>
                <a:sym typeface="Arial"/>
              </a:defRPr>
            </a:pPr>
            <a:r>
              <a:t>Four</a:t>
            </a:r>
            <a:r>
              <a:t> </a:t>
            </a:r>
            <a:r>
              <a:t>axioms</a:t>
            </a:r>
            <a:r>
              <a:t> </a:t>
            </a:r>
            <a:r>
              <a:t>in</a:t>
            </a:r>
            <a:r>
              <a:t> </a:t>
            </a:r>
            <a:r>
              <a:t>Quantum</a:t>
            </a:r>
            <a:r>
              <a:t> </a:t>
            </a:r>
            <a:r>
              <a:t>Mechanics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Axiom 1: State and Superposition…"/>
          <p:cNvSpPr txBox="1"/>
          <p:nvPr>
            <p:ph type="body" idx="4294967295"/>
          </p:nvPr>
        </p:nvSpPr>
        <p:spPr>
          <a:xfrm>
            <a:off x="596131" y="1877467"/>
            <a:ext cx="8229601" cy="3657601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164591" indent="-164591" defTabSz="822959">
              <a:spcBef>
                <a:spcPts val="500"/>
              </a:spcBef>
              <a:buClr>
                <a:srgbClr val="93A299"/>
              </a:buClr>
              <a:buSzPct val="85000"/>
              <a:defRPr b="1" sz="2159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Axiom</a:t>
            </a:r>
            <a:r>
              <a:t> </a:t>
            </a:r>
            <a:r>
              <a:t>1:</a:t>
            </a:r>
            <a:r>
              <a:t> </a:t>
            </a:r>
            <a:r>
              <a:t>State</a:t>
            </a:r>
            <a:r>
              <a:t> </a:t>
            </a:r>
            <a:r>
              <a:t>and</a:t>
            </a:r>
            <a:r>
              <a:t> </a:t>
            </a:r>
            <a:r>
              <a:t>Superposition</a:t>
            </a:r>
          </a:p>
          <a:p>
            <a:pPr marL="164591" indent="-164591" defTabSz="822959">
              <a:spcBef>
                <a:spcPts val="500"/>
              </a:spcBef>
              <a:buClr>
                <a:srgbClr val="93A299"/>
              </a:buClr>
              <a:buSzPct val="85000"/>
              <a:defRPr b="1" sz="2159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164591" indent="-164591" defTabSz="822959">
              <a:spcBef>
                <a:spcPts val="500"/>
              </a:spcBef>
              <a:buClr>
                <a:srgbClr val="93A299"/>
              </a:buClr>
              <a:buSzPct val="85000"/>
              <a:defRPr b="1" sz="2159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Axiom</a:t>
            </a:r>
            <a:r>
              <a:t> </a:t>
            </a:r>
            <a:r>
              <a:t>2:</a:t>
            </a:r>
            <a:r>
              <a:t> </a:t>
            </a:r>
            <a:r>
              <a:t>Measurements</a:t>
            </a:r>
          </a:p>
          <a:p>
            <a:pPr marL="164591" indent="-164591" defTabSz="822959">
              <a:spcBef>
                <a:spcPts val="500"/>
              </a:spcBef>
              <a:buClr>
                <a:srgbClr val="93A299"/>
              </a:buClr>
              <a:buSzPct val="85000"/>
              <a:defRPr b="1" sz="2159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164591" indent="-164591" defTabSz="822959">
              <a:spcBef>
                <a:spcPts val="500"/>
              </a:spcBef>
              <a:buClr>
                <a:srgbClr val="93A299"/>
              </a:buClr>
              <a:buSzPct val="85000"/>
              <a:defRPr sz="2159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Axiom</a:t>
            </a:r>
            <a:r>
              <a:t> </a:t>
            </a:r>
            <a:r>
              <a:t>3:</a:t>
            </a:r>
            <a:r>
              <a:t> </a:t>
            </a:r>
            <a:r>
              <a:t>Composite</a:t>
            </a:r>
            <a:r>
              <a:t> </a:t>
            </a:r>
            <a:r>
              <a:t>system</a:t>
            </a:r>
          </a:p>
          <a:p>
            <a:pPr marL="164591" indent="-164591" defTabSz="822959">
              <a:spcBef>
                <a:spcPts val="500"/>
              </a:spcBef>
              <a:buClr>
                <a:srgbClr val="93A299"/>
              </a:buClr>
              <a:buSzPct val="85000"/>
              <a:defRPr sz="2159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164591" indent="-164591" defTabSz="822959">
              <a:spcBef>
                <a:spcPts val="500"/>
              </a:spcBef>
              <a:buClr>
                <a:srgbClr val="93A299"/>
              </a:buClr>
              <a:buSzPct val="85000"/>
              <a:defRPr sz="2159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Axiom</a:t>
            </a:r>
            <a:r>
              <a:t> </a:t>
            </a:r>
            <a:r>
              <a:t>4:</a:t>
            </a:r>
            <a:r>
              <a:t> </a:t>
            </a:r>
            <a:r>
              <a:t>Unitary</a:t>
            </a:r>
            <a:r>
              <a:t> </a:t>
            </a:r>
            <a:r>
              <a:t>Evolution</a:t>
            </a:r>
          </a:p>
          <a:p>
            <a:pPr marL="0" indent="0" defTabSz="822959">
              <a:spcBef>
                <a:spcPts val="500"/>
              </a:spcBef>
              <a:buClr>
                <a:srgbClr val="93A299"/>
              </a:buClr>
              <a:buSzTx/>
              <a:buNone/>
              <a:defRPr sz="2159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822959">
              <a:spcBef>
                <a:spcPts val="300"/>
              </a:spcBef>
              <a:buClr>
                <a:srgbClr val="93A299"/>
              </a:buClr>
              <a:buSzTx/>
              <a:buNone/>
              <a:defRPr sz="1619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                                                                               </a:t>
            </a:r>
            <a:r>
              <a:t>[Nielsen M A, Chuang I L.</a:t>
            </a:r>
            <a:r>
              <a:t> </a:t>
            </a:r>
            <a:r>
              <a:t>2000]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Preliminaries</a:t>
            </a:r>
          </a:p>
        </p:txBody>
      </p:sp>
      <p:sp>
        <p:nvSpPr>
          <p:cNvPr id="231" name="灯片编号占位符 3"/>
          <p:cNvSpPr txBox="1"/>
          <p:nvPr>
            <p:ph type="sldNum" sz="quarter" idx="2"/>
          </p:nvPr>
        </p:nvSpPr>
        <p:spPr>
          <a:xfrm>
            <a:off x="8426079" y="6404290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7" name="Group 18"/>
          <p:cNvGrpSpPr/>
          <p:nvPr/>
        </p:nvGrpSpPr>
        <p:grpSpPr>
          <a:xfrm>
            <a:off x="4883322" y="2160882"/>
            <a:ext cx="3351043" cy="3961411"/>
            <a:chOff x="0" y="0"/>
            <a:chExt cx="3351041" cy="3961410"/>
          </a:xfrm>
        </p:grpSpPr>
        <p:sp>
          <p:nvSpPr>
            <p:cNvPr id="232" name="直接箭头连接符 6"/>
            <p:cNvSpPr/>
            <p:nvPr/>
          </p:nvSpPr>
          <p:spPr>
            <a:xfrm flipV="1">
              <a:off x="1675522" y="351523"/>
              <a:ext cx="1" cy="360988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grpSp>
          <p:nvGrpSpPr>
            <p:cNvPr id="236" name="Group 22"/>
            <p:cNvGrpSpPr/>
            <p:nvPr/>
          </p:nvGrpSpPr>
          <p:grpSpPr>
            <a:xfrm>
              <a:off x="0" y="0"/>
              <a:ext cx="3351042" cy="3961410"/>
              <a:chOff x="0" y="0"/>
              <a:chExt cx="3351041" cy="3961409"/>
            </a:xfrm>
          </p:grpSpPr>
          <p:sp>
            <p:nvSpPr>
              <p:cNvPr id="233" name="直接箭头连接符 10"/>
              <p:cNvSpPr/>
              <p:nvPr/>
            </p:nvSpPr>
            <p:spPr>
              <a:xfrm>
                <a:off x="0" y="2156467"/>
                <a:ext cx="3351042" cy="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234" name="Oval 53"/>
              <p:cNvSpPr/>
              <p:nvPr/>
            </p:nvSpPr>
            <p:spPr>
              <a:xfrm>
                <a:off x="0" y="351523"/>
                <a:ext cx="3351042" cy="3609887"/>
              </a:xfrm>
              <a:prstGeom prst="ellipse">
                <a:avLst/>
              </a:prstGeom>
              <a:noFill/>
              <a:ln w="28575" cap="flat">
                <a:solidFill>
                  <a:srgbClr val="000000"/>
                </a:solidFill>
                <a:prstDash val="lgDash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35" name="TextBox 29"/>
              <p:cNvSpPr txBox="1"/>
              <p:nvPr/>
            </p:nvSpPr>
            <p:spPr>
              <a:xfrm>
                <a:off x="2581601" y="0"/>
                <a:ext cx="270054" cy="199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sz="2400"/>
              </a:p>
            </p:txBody>
          </p:sp>
        </p:grpSp>
      </p:grpSp>
      <p:sp>
        <p:nvSpPr>
          <p:cNvPr id="238" name="TextBox 30"/>
          <p:cNvSpPr txBox="1"/>
          <p:nvPr/>
        </p:nvSpPr>
        <p:spPr>
          <a:xfrm>
            <a:off x="611558" y="1844824"/>
            <a:ext cx="3096347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 sz="2400">
                <a:solidFill>
                  <a:srgbClr val="FF0000"/>
                </a:solidFill>
              </a:defRPr>
            </a:pPr>
            <a:r>
              <a:t>Hilbert Space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Preliminaries</a:t>
            </a:r>
          </a:p>
        </p:txBody>
      </p:sp>
      <p:sp>
        <p:nvSpPr>
          <p:cNvPr id="241" name="灯片编号占位符 3"/>
          <p:cNvSpPr txBox="1"/>
          <p:nvPr>
            <p:ph type="sldNum" sz="quarter" idx="2"/>
          </p:nvPr>
        </p:nvSpPr>
        <p:spPr>
          <a:xfrm>
            <a:off x="8426079" y="6404290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1" name="Group 18"/>
          <p:cNvGrpSpPr/>
          <p:nvPr/>
        </p:nvGrpSpPr>
        <p:grpSpPr>
          <a:xfrm>
            <a:off x="4883324" y="2086630"/>
            <a:ext cx="3806835" cy="4035665"/>
            <a:chOff x="0" y="0"/>
            <a:chExt cx="3806834" cy="4035663"/>
          </a:xfrm>
        </p:grpSpPr>
        <p:grpSp>
          <p:nvGrpSpPr>
            <p:cNvPr id="249" name="Group 21"/>
            <p:cNvGrpSpPr/>
            <p:nvPr/>
          </p:nvGrpSpPr>
          <p:grpSpPr>
            <a:xfrm>
              <a:off x="0" y="74251"/>
              <a:ext cx="3806835" cy="3961413"/>
              <a:chOff x="0" y="0"/>
              <a:chExt cx="3806834" cy="3961411"/>
            </a:xfrm>
          </p:grpSpPr>
          <p:sp>
            <p:nvSpPr>
              <p:cNvPr id="242" name="TextBox 26"/>
              <p:cNvSpPr txBox="1"/>
              <p:nvPr/>
            </p:nvSpPr>
            <p:spPr>
              <a:xfrm>
                <a:off x="3382560" y="1971799"/>
                <a:ext cx="424275" cy="459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|"/>
                          <m:endChr m:val="〉"/>
                        </m:dPr>
                        <m:e>
                          <m:sSub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400"/>
              </a:p>
            </p:txBody>
          </p:sp>
          <p:grpSp>
            <p:nvGrpSpPr>
              <p:cNvPr id="248" name="Group 36"/>
              <p:cNvGrpSpPr/>
              <p:nvPr/>
            </p:nvGrpSpPr>
            <p:grpSpPr>
              <a:xfrm>
                <a:off x="0" y="0"/>
                <a:ext cx="3351042" cy="3961412"/>
                <a:chOff x="0" y="0"/>
                <a:chExt cx="3351041" cy="3961411"/>
              </a:xfrm>
            </p:grpSpPr>
            <p:sp>
              <p:nvSpPr>
                <p:cNvPr id="243" name="直接箭头连接符 6"/>
                <p:cNvSpPr/>
                <p:nvPr/>
              </p:nvSpPr>
              <p:spPr>
                <a:xfrm flipV="1">
                  <a:off x="1675522" y="351524"/>
                  <a:ext cx="1" cy="3609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grpSp>
              <p:nvGrpSpPr>
                <p:cNvPr id="247" name="Group 38"/>
                <p:cNvGrpSpPr/>
                <p:nvPr/>
              </p:nvGrpSpPr>
              <p:grpSpPr>
                <a:xfrm>
                  <a:off x="0" y="0"/>
                  <a:ext cx="3351042" cy="3961410"/>
                  <a:chOff x="0" y="0"/>
                  <a:chExt cx="3351041" cy="3961409"/>
                </a:xfrm>
              </p:grpSpPr>
              <p:sp>
                <p:nvSpPr>
                  <p:cNvPr id="244" name="直接箭头连接符 10"/>
                  <p:cNvSpPr/>
                  <p:nvPr/>
                </p:nvSpPr>
                <p:spPr>
                  <a:xfrm>
                    <a:off x="0" y="2156467"/>
                    <a:ext cx="3351042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  <a:tailEnd type="triangle" w="med" len="med"/>
                  </a:ln>
                  <a:effectLst>
                    <a:outerShdw sx="100000" sy="100000" kx="0" ky="0" algn="b" rotWithShape="0" blurRad="38100" dist="23000" dir="540000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</a:defRPr>
                    </a:pPr>
                  </a:p>
                </p:txBody>
              </p:sp>
              <p:sp>
                <p:nvSpPr>
                  <p:cNvPr id="245" name="Oval 53"/>
                  <p:cNvSpPr/>
                  <p:nvPr/>
                </p:nvSpPr>
                <p:spPr>
                  <a:xfrm>
                    <a:off x="0" y="351523"/>
                    <a:ext cx="3351042" cy="3609887"/>
                  </a:xfrm>
                  <a:prstGeom prst="ellipse">
                    <a:avLst/>
                  </a:prstGeom>
                  <a:noFill/>
                  <a:ln w="28575" cap="flat">
                    <a:solidFill>
                      <a:srgbClr val="000000"/>
                    </a:solidFill>
                    <a:prstDash val="lgDash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246" name="TextBox 41"/>
                  <p:cNvSpPr txBox="1"/>
                  <p:nvPr/>
                </p:nvSpPr>
                <p:spPr>
                  <a:xfrm>
                    <a:off x="2581601" y="0"/>
                    <a:ext cx="270054" cy="1993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>
                        <m:oMathParaPr>
                          <m:jc m:val="centerGroup"/>
                        </m:oMathParaPr>
                        <m:oMath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sz="2400"/>
                  </a:p>
                </p:txBody>
              </p:sp>
            </p:grpSp>
          </p:grpSp>
        </p:grpSp>
        <p:sp>
          <p:nvSpPr>
            <p:cNvPr id="250" name="TextBox 23"/>
            <p:cNvSpPr txBox="1"/>
            <p:nvPr/>
          </p:nvSpPr>
          <p:spPr>
            <a:xfrm>
              <a:off x="1471160" y="0"/>
              <a:ext cx="424275" cy="45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d>
                      <m:dPr>
                        <m:ctrlP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|"/>
                        <m:endChr m:val="〉"/>
                      </m:dPr>
                      <m:e>
                        <m:sSub>
                          <m:e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m:oMathPara>
              </a14:m>
              <a:endParaRPr sz="2400"/>
            </a:p>
          </p:txBody>
        </p:sp>
      </p:grpSp>
      <p:sp>
        <p:nvSpPr>
          <p:cNvPr id="252" name="TextBox 42"/>
          <p:cNvSpPr txBox="1"/>
          <p:nvPr/>
        </p:nvSpPr>
        <p:spPr>
          <a:xfrm>
            <a:off x="611558" y="1844824"/>
            <a:ext cx="3528395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Hilbert Space</a:t>
            </a:r>
          </a:p>
          <a:p>
            <a:pPr>
              <a:defRPr sz="2400"/>
            </a:pPr>
          </a:p>
          <a:p>
            <a:pPr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b="1" sz="2400">
                <a:solidFill>
                  <a:srgbClr val="FF0000"/>
                </a:solidFill>
              </a:defRPr>
            </a:pPr>
            <a:r>
              <a:t>Pure State</a:t>
            </a:r>
          </a:p>
          <a:p>
            <a:pPr lvl="1" marL="742950" indent="-285750">
              <a:buSzPct val="100000"/>
              <a:buFont typeface="Arial"/>
              <a:buChar char="•"/>
              <a:defRPr b="1" sz="2000">
                <a:solidFill>
                  <a:srgbClr val="FF0000"/>
                </a:solidFill>
              </a:defRPr>
            </a:pPr>
            <a:r>
              <a:t>Basis State</a:t>
            </a:r>
          </a:p>
        </p:txBody>
      </p:sp>
      <p:sp>
        <p:nvSpPr>
          <p:cNvPr id="253" name="直接箭头连接符 8"/>
          <p:cNvSpPr/>
          <p:nvPr/>
        </p:nvSpPr>
        <p:spPr>
          <a:xfrm>
            <a:off x="6556461" y="4317348"/>
            <a:ext cx="1677905" cy="1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54" name="直接箭头连接符 8"/>
          <p:cNvSpPr/>
          <p:nvPr/>
        </p:nvSpPr>
        <p:spPr>
          <a:xfrm flipV="1">
            <a:off x="6566620" y="2512407"/>
            <a:ext cx="1" cy="1804942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55" name="Flowchart: Connector 178"/>
          <p:cNvSpPr/>
          <p:nvPr/>
        </p:nvSpPr>
        <p:spPr>
          <a:xfrm>
            <a:off x="5508104" y="1972398"/>
            <a:ext cx="201943" cy="18848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Preliminaries</a:t>
            </a:r>
          </a:p>
        </p:txBody>
      </p:sp>
      <p:sp>
        <p:nvSpPr>
          <p:cNvPr id="258" name="灯片编号占位符 3"/>
          <p:cNvSpPr txBox="1"/>
          <p:nvPr>
            <p:ph type="sldNum" sz="quarter" idx="2"/>
          </p:nvPr>
        </p:nvSpPr>
        <p:spPr>
          <a:xfrm>
            <a:off x="8426079" y="6404290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TextBox 45"/>
          <p:cNvSpPr txBox="1"/>
          <p:nvPr/>
        </p:nvSpPr>
        <p:spPr>
          <a:xfrm>
            <a:off x="611558" y="1844824"/>
            <a:ext cx="3024339" cy="268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Hilbert Space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b="1" sz="2400">
                <a:solidFill>
                  <a:srgbClr val="FF0000"/>
                </a:solidFill>
              </a:defRPr>
            </a:pPr>
            <a:r>
              <a:t>Pure State</a:t>
            </a: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  <a:r>
              <a:t>Basis State</a:t>
            </a:r>
          </a:p>
          <a:p>
            <a:pPr lvl="1" marL="742950" indent="-285750">
              <a:buSzPct val="100000"/>
              <a:buFont typeface="Arial"/>
              <a:buChar char="•"/>
              <a:defRPr b="1" sz="2000">
                <a:solidFill>
                  <a:srgbClr val="FF0000"/>
                </a:solidFill>
              </a:defRPr>
            </a:pPr>
            <a:r>
              <a:t>Superposition State</a:t>
            </a:r>
          </a:p>
        </p:txBody>
      </p:sp>
      <p:grpSp>
        <p:nvGrpSpPr>
          <p:cNvPr id="269" name="Group 18"/>
          <p:cNvGrpSpPr/>
          <p:nvPr/>
        </p:nvGrpSpPr>
        <p:grpSpPr>
          <a:xfrm>
            <a:off x="4883324" y="2086630"/>
            <a:ext cx="3806835" cy="4035665"/>
            <a:chOff x="0" y="0"/>
            <a:chExt cx="3806834" cy="4035663"/>
          </a:xfrm>
        </p:grpSpPr>
        <p:grpSp>
          <p:nvGrpSpPr>
            <p:cNvPr id="267" name="Group 21"/>
            <p:cNvGrpSpPr/>
            <p:nvPr/>
          </p:nvGrpSpPr>
          <p:grpSpPr>
            <a:xfrm>
              <a:off x="0" y="74251"/>
              <a:ext cx="3806835" cy="3961413"/>
              <a:chOff x="0" y="0"/>
              <a:chExt cx="3806834" cy="3961411"/>
            </a:xfrm>
          </p:grpSpPr>
          <p:sp>
            <p:nvSpPr>
              <p:cNvPr id="260" name="TextBox 24"/>
              <p:cNvSpPr txBox="1"/>
              <p:nvPr/>
            </p:nvSpPr>
            <p:spPr>
              <a:xfrm>
                <a:off x="3382560" y="1971799"/>
                <a:ext cx="424275" cy="459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|"/>
                          <m:endChr m:val="〉"/>
                        </m:dPr>
                        <m:e>
                          <m:sSub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400"/>
              </a:p>
            </p:txBody>
          </p:sp>
          <p:grpSp>
            <p:nvGrpSpPr>
              <p:cNvPr id="266" name="Group 36"/>
              <p:cNvGrpSpPr/>
              <p:nvPr/>
            </p:nvGrpSpPr>
            <p:grpSpPr>
              <a:xfrm>
                <a:off x="0" y="0"/>
                <a:ext cx="3351042" cy="3961412"/>
                <a:chOff x="0" y="0"/>
                <a:chExt cx="3351041" cy="3961411"/>
              </a:xfrm>
            </p:grpSpPr>
            <p:sp>
              <p:nvSpPr>
                <p:cNvPr id="261" name="直接箭头连接符 6"/>
                <p:cNvSpPr/>
                <p:nvPr/>
              </p:nvSpPr>
              <p:spPr>
                <a:xfrm flipV="1">
                  <a:off x="1675522" y="351524"/>
                  <a:ext cx="1" cy="3609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grpSp>
              <p:nvGrpSpPr>
                <p:cNvPr id="265" name="Group 38"/>
                <p:cNvGrpSpPr/>
                <p:nvPr/>
              </p:nvGrpSpPr>
              <p:grpSpPr>
                <a:xfrm>
                  <a:off x="0" y="0"/>
                  <a:ext cx="3351042" cy="3961410"/>
                  <a:chOff x="0" y="0"/>
                  <a:chExt cx="3351041" cy="3961409"/>
                </a:xfrm>
              </p:grpSpPr>
              <p:sp>
                <p:nvSpPr>
                  <p:cNvPr id="262" name="直接箭头连接符 10"/>
                  <p:cNvSpPr/>
                  <p:nvPr/>
                </p:nvSpPr>
                <p:spPr>
                  <a:xfrm>
                    <a:off x="0" y="2156467"/>
                    <a:ext cx="3351042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  <a:tailEnd type="triangle" w="med" len="med"/>
                  </a:ln>
                  <a:effectLst>
                    <a:outerShdw sx="100000" sy="100000" kx="0" ky="0" algn="b" rotWithShape="0" blurRad="38100" dist="23000" dir="540000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</a:defRPr>
                    </a:pPr>
                  </a:p>
                </p:txBody>
              </p:sp>
              <p:sp>
                <p:nvSpPr>
                  <p:cNvPr id="263" name="Oval 53"/>
                  <p:cNvSpPr/>
                  <p:nvPr/>
                </p:nvSpPr>
                <p:spPr>
                  <a:xfrm>
                    <a:off x="0" y="351523"/>
                    <a:ext cx="3351042" cy="3609887"/>
                  </a:xfrm>
                  <a:prstGeom prst="ellipse">
                    <a:avLst/>
                  </a:prstGeom>
                  <a:noFill/>
                  <a:ln w="28575" cap="flat">
                    <a:solidFill>
                      <a:srgbClr val="000000"/>
                    </a:solidFill>
                    <a:prstDash val="lgDash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264" name="TextBox 35"/>
                  <p:cNvSpPr txBox="1"/>
                  <p:nvPr/>
                </p:nvSpPr>
                <p:spPr>
                  <a:xfrm>
                    <a:off x="2581601" y="0"/>
                    <a:ext cx="270054" cy="1993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>
                        <m:oMathParaPr>
                          <m:jc m:val="centerGroup"/>
                        </m:oMathParaPr>
                        <m:oMath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sz="2400"/>
                  </a:p>
                </p:txBody>
              </p:sp>
            </p:grpSp>
          </p:grpSp>
        </p:grpSp>
        <p:sp>
          <p:nvSpPr>
            <p:cNvPr id="268" name="TextBox 22"/>
            <p:cNvSpPr txBox="1"/>
            <p:nvPr/>
          </p:nvSpPr>
          <p:spPr>
            <a:xfrm>
              <a:off x="1471160" y="0"/>
              <a:ext cx="424275" cy="45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d>
                      <m:dPr>
                        <m:ctrlP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|"/>
                        <m:endChr m:val="〉"/>
                      </m:dPr>
                      <m:e>
                        <m:sSub>
                          <m:e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m:oMathPara>
              </a14:m>
              <a:endParaRPr sz="2400"/>
            </a:p>
          </p:txBody>
        </p:sp>
      </p:grpSp>
      <p:sp>
        <p:nvSpPr>
          <p:cNvPr id="270" name="直接箭头连接符 8"/>
          <p:cNvSpPr/>
          <p:nvPr/>
        </p:nvSpPr>
        <p:spPr>
          <a:xfrm flipV="1">
            <a:off x="6558846" y="3056856"/>
            <a:ext cx="1194934" cy="1260493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71" name="TextBox 37"/>
          <p:cNvSpPr txBox="1"/>
          <p:nvPr/>
        </p:nvSpPr>
        <p:spPr>
          <a:xfrm>
            <a:off x="7829766" y="2749080"/>
            <a:ext cx="335619" cy="43677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〉"/>
                    </m:dPr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</m:oMath>
              </m:oMathPara>
            </a14:m>
            <a:endParaRPr sz="2400"/>
          </a:p>
        </p:txBody>
      </p:sp>
      <p:sp>
        <p:nvSpPr>
          <p:cNvPr id="272" name="Flowchart: Connector 178"/>
          <p:cNvSpPr/>
          <p:nvPr/>
        </p:nvSpPr>
        <p:spPr>
          <a:xfrm>
            <a:off x="5508104" y="1972398"/>
            <a:ext cx="201943" cy="18848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Preliminaries</a:t>
            </a:r>
          </a:p>
        </p:txBody>
      </p:sp>
      <p:sp>
        <p:nvSpPr>
          <p:cNvPr id="275" name="灯片编号占位符 3"/>
          <p:cNvSpPr txBox="1"/>
          <p:nvPr>
            <p:ph type="sldNum" sz="quarter" idx="2"/>
          </p:nvPr>
        </p:nvSpPr>
        <p:spPr>
          <a:xfrm>
            <a:off x="8426079" y="6404290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TextBox 67"/>
          <p:cNvSpPr txBox="1"/>
          <p:nvPr/>
        </p:nvSpPr>
        <p:spPr>
          <a:xfrm>
            <a:off x="611558" y="1844824"/>
            <a:ext cx="3672411" cy="332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Hilbert Space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Pure State</a:t>
            </a: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  <a:r>
              <a:t>Basis State</a:t>
            </a: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  <a:r>
              <a:t>Superposition State</a:t>
            </a: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</a:p>
          <a:p>
            <a:pPr lvl="1"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b="1" sz="2400">
                <a:solidFill>
                  <a:srgbClr val="FF0000"/>
                </a:solidFill>
              </a:defRPr>
            </a:pPr>
            <a:r>
              <a:t>Mixed State</a:t>
            </a:r>
          </a:p>
        </p:txBody>
      </p:sp>
      <p:grpSp>
        <p:nvGrpSpPr>
          <p:cNvPr id="286" name="Group 18"/>
          <p:cNvGrpSpPr/>
          <p:nvPr/>
        </p:nvGrpSpPr>
        <p:grpSpPr>
          <a:xfrm>
            <a:off x="4883324" y="2086630"/>
            <a:ext cx="3806835" cy="4035665"/>
            <a:chOff x="0" y="0"/>
            <a:chExt cx="3806834" cy="4035663"/>
          </a:xfrm>
        </p:grpSpPr>
        <p:grpSp>
          <p:nvGrpSpPr>
            <p:cNvPr id="284" name="Group 21"/>
            <p:cNvGrpSpPr/>
            <p:nvPr/>
          </p:nvGrpSpPr>
          <p:grpSpPr>
            <a:xfrm>
              <a:off x="0" y="74251"/>
              <a:ext cx="3806835" cy="3961413"/>
              <a:chOff x="0" y="0"/>
              <a:chExt cx="3806834" cy="3961411"/>
            </a:xfrm>
          </p:grpSpPr>
          <p:sp>
            <p:nvSpPr>
              <p:cNvPr id="277" name="TextBox 24"/>
              <p:cNvSpPr txBox="1"/>
              <p:nvPr/>
            </p:nvSpPr>
            <p:spPr>
              <a:xfrm>
                <a:off x="3382560" y="1971799"/>
                <a:ext cx="424275" cy="459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|"/>
                          <m:endChr m:val="〉"/>
                        </m:dPr>
                        <m:e>
                          <m:sSub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400"/>
              </a:p>
            </p:txBody>
          </p:sp>
          <p:grpSp>
            <p:nvGrpSpPr>
              <p:cNvPr id="283" name="Group 36"/>
              <p:cNvGrpSpPr/>
              <p:nvPr/>
            </p:nvGrpSpPr>
            <p:grpSpPr>
              <a:xfrm>
                <a:off x="0" y="0"/>
                <a:ext cx="3351042" cy="3961412"/>
                <a:chOff x="0" y="0"/>
                <a:chExt cx="3351041" cy="3961411"/>
              </a:xfrm>
            </p:grpSpPr>
            <p:sp>
              <p:nvSpPr>
                <p:cNvPr id="278" name="直接箭头连接符 6"/>
                <p:cNvSpPr/>
                <p:nvPr/>
              </p:nvSpPr>
              <p:spPr>
                <a:xfrm flipV="1">
                  <a:off x="1675522" y="351524"/>
                  <a:ext cx="1" cy="3609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grpSp>
              <p:nvGrpSpPr>
                <p:cNvPr id="282" name="Group 38"/>
                <p:cNvGrpSpPr/>
                <p:nvPr/>
              </p:nvGrpSpPr>
              <p:grpSpPr>
                <a:xfrm>
                  <a:off x="0" y="0"/>
                  <a:ext cx="3351042" cy="3961410"/>
                  <a:chOff x="0" y="0"/>
                  <a:chExt cx="3351041" cy="3961409"/>
                </a:xfrm>
              </p:grpSpPr>
              <p:sp>
                <p:nvSpPr>
                  <p:cNvPr id="279" name="直接箭头连接符 10"/>
                  <p:cNvSpPr/>
                  <p:nvPr/>
                </p:nvSpPr>
                <p:spPr>
                  <a:xfrm>
                    <a:off x="0" y="2156467"/>
                    <a:ext cx="3351042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  <a:tailEnd type="triangle" w="med" len="med"/>
                  </a:ln>
                  <a:effectLst>
                    <a:outerShdw sx="100000" sy="100000" kx="0" ky="0" algn="b" rotWithShape="0" blurRad="38100" dist="23000" dir="540000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</a:defRPr>
                    </a:pPr>
                  </a:p>
                </p:txBody>
              </p:sp>
              <p:sp>
                <p:nvSpPr>
                  <p:cNvPr id="280" name="Oval 53"/>
                  <p:cNvSpPr/>
                  <p:nvPr/>
                </p:nvSpPr>
                <p:spPr>
                  <a:xfrm>
                    <a:off x="0" y="351523"/>
                    <a:ext cx="3351042" cy="3609887"/>
                  </a:xfrm>
                  <a:prstGeom prst="ellipse">
                    <a:avLst/>
                  </a:prstGeom>
                  <a:noFill/>
                  <a:ln w="28575" cap="flat">
                    <a:solidFill>
                      <a:srgbClr val="000000"/>
                    </a:solidFill>
                    <a:prstDash val="lgDash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281" name="TextBox 31"/>
                  <p:cNvSpPr txBox="1"/>
                  <p:nvPr/>
                </p:nvSpPr>
                <p:spPr>
                  <a:xfrm>
                    <a:off x="2581601" y="0"/>
                    <a:ext cx="270054" cy="1993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>
                        <m:oMathParaPr>
                          <m:jc m:val="centerGroup"/>
                        </m:oMathParaPr>
                        <m:oMath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sz="2400"/>
                  </a:p>
                </p:txBody>
              </p:sp>
            </p:grpSp>
          </p:grpSp>
        </p:grpSp>
        <p:sp>
          <p:nvSpPr>
            <p:cNvPr id="285" name="TextBox 23"/>
            <p:cNvSpPr txBox="1"/>
            <p:nvPr/>
          </p:nvSpPr>
          <p:spPr>
            <a:xfrm>
              <a:off x="1471160" y="0"/>
              <a:ext cx="424275" cy="45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d>
                      <m:dPr>
                        <m:ctrlP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|"/>
                        <m:endChr m:val="〉"/>
                      </m:dPr>
                      <m:e>
                        <m:sSub>
                          <m:e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m:oMathPara>
              </a14:m>
              <a:endParaRPr sz="2400"/>
            </a:p>
          </p:txBody>
        </p:sp>
      </p:grpSp>
      <p:sp>
        <p:nvSpPr>
          <p:cNvPr id="287" name="Oval 54"/>
          <p:cNvSpPr/>
          <p:nvPr/>
        </p:nvSpPr>
        <p:spPr>
          <a:xfrm flipV="1" rot="9411322">
            <a:off x="5118754" y="3696875"/>
            <a:ext cx="2880181" cy="1240947"/>
          </a:xfrm>
          <a:prstGeom prst="ellips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直接箭头连接符 8"/>
          <p:cNvSpPr/>
          <p:nvPr/>
        </p:nvSpPr>
        <p:spPr>
          <a:xfrm flipV="1">
            <a:off x="5234660" y="3751317"/>
            <a:ext cx="2648370" cy="1132065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89" name="直接箭头连接符 8"/>
          <p:cNvSpPr/>
          <p:nvPr/>
        </p:nvSpPr>
        <p:spPr>
          <a:xfrm>
            <a:off x="6314964" y="3746815"/>
            <a:ext cx="487760" cy="1141069"/>
          </a:xfrm>
          <a:prstGeom prst="line">
            <a:avLst/>
          </a:prstGeom>
          <a:ln w="19050">
            <a:solidFill>
              <a:srgbClr val="FF0000"/>
            </a:solidFill>
            <a:prstDash val="lgDashDot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290" name="TextBox 38"/>
          <p:cNvSpPr txBox="1"/>
          <p:nvPr/>
        </p:nvSpPr>
        <p:spPr>
          <a:xfrm>
            <a:off x="5582973" y="3645024"/>
            <a:ext cx="180036" cy="254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𝜌</m:t>
                  </m:r>
                </m:oMath>
              </m:oMathPara>
            </a14:m>
            <a:endParaRPr sz="3200"/>
          </a:p>
        </p:txBody>
      </p:sp>
      <p:grpSp>
        <p:nvGrpSpPr>
          <p:cNvPr id="298" name="组合 4"/>
          <p:cNvGrpSpPr/>
          <p:nvPr/>
        </p:nvGrpSpPr>
        <p:grpSpPr>
          <a:xfrm>
            <a:off x="5042050" y="1237058"/>
            <a:ext cx="512920" cy="990046"/>
            <a:chOff x="-1" y="0"/>
            <a:chExt cx="512919" cy="990044"/>
          </a:xfrm>
        </p:grpSpPr>
        <p:grpSp>
          <p:nvGrpSpPr>
            <p:cNvPr id="294" name="Can 174"/>
            <p:cNvGrpSpPr/>
            <p:nvPr/>
          </p:nvGrpSpPr>
          <p:grpSpPr>
            <a:xfrm>
              <a:off x="-2" y="-1"/>
              <a:ext cx="512921" cy="990046"/>
              <a:chOff x="-1" y="0"/>
              <a:chExt cx="512919" cy="990044"/>
            </a:xfrm>
          </p:grpSpPr>
          <p:sp>
            <p:nvSpPr>
              <p:cNvPr id="291" name="Shape"/>
              <p:cNvSpPr/>
              <p:nvPr/>
            </p:nvSpPr>
            <p:spPr>
              <a:xfrm>
                <a:off x="-2" y="-1"/>
                <a:ext cx="512921" cy="990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9"/>
                    </a:move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2" name="Oval"/>
              <p:cNvSpPr/>
              <p:nvPr/>
            </p:nvSpPr>
            <p:spPr>
              <a:xfrm>
                <a:off x="-1" y="-1"/>
                <a:ext cx="512920" cy="12823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3" name="Line"/>
              <p:cNvSpPr/>
              <p:nvPr/>
            </p:nvSpPr>
            <p:spPr>
              <a:xfrm>
                <a:off x="-2" y="-1"/>
                <a:ext cx="512920" cy="990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399"/>
                    </a:moveTo>
                    <a:cubicBezTo>
                      <a:pt x="21600" y="2171"/>
                      <a:pt x="16765" y="2798"/>
                      <a:pt x="10800" y="2798"/>
                    </a:cubicBezTo>
                    <a:cubicBezTo>
                      <a:pt x="4835" y="2798"/>
                      <a:pt x="0" y="2171"/>
                      <a:pt x="0" y="1399"/>
                    </a:cubicBez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lnTo>
                      <a:pt x="0" y="1399"/>
                    </a:ln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95" name="Flowchart: Connector 176"/>
            <p:cNvSpPr/>
            <p:nvPr/>
          </p:nvSpPr>
          <p:spPr>
            <a:xfrm>
              <a:off x="256477" y="232051"/>
              <a:ext cx="182525" cy="160522"/>
            </a:xfrm>
            <a:prstGeom prst="ellipse">
              <a:avLst/>
            </a:prstGeom>
            <a:solidFill>
              <a:schemeClr val="accent2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6" name="Flowchart: Connector 177"/>
            <p:cNvSpPr/>
            <p:nvPr/>
          </p:nvSpPr>
          <p:spPr>
            <a:xfrm>
              <a:off x="72029" y="495132"/>
              <a:ext cx="182525" cy="160523"/>
            </a:xfrm>
            <a:prstGeom prst="ellipse">
              <a:avLst/>
            </a:prstGeom>
            <a:solidFill>
              <a:schemeClr val="accent6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7" name="Flowchart: Connector 178"/>
            <p:cNvSpPr/>
            <p:nvPr/>
          </p:nvSpPr>
          <p:spPr>
            <a:xfrm>
              <a:off x="277627" y="746168"/>
              <a:ext cx="182525" cy="160521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02" name="组合 5"/>
          <p:cNvGrpSpPr/>
          <p:nvPr/>
        </p:nvGrpSpPr>
        <p:grpSpPr>
          <a:xfrm>
            <a:off x="6162623" y="1459113"/>
            <a:ext cx="556406" cy="507913"/>
            <a:chOff x="0" y="0"/>
            <a:chExt cx="556405" cy="507911"/>
          </a:xfrm>
        </p:grpSpPr>
        <p:sp>
          <p:nvSpPr>
            <p:cNvPr id="299" name="Pie 68"/>
            <p:cNvSpPr/>
            <p:nvPr/>
          </p:nvSpPr>
          <p:spPr>
            <a:xfrm rot="9945386">
              <a:off x="112429" y="226410"/>
              <a:ext cx="421771" cy="233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3" fill="norm" stroke="1" extrusionOk="0">
                  <a:moveTo>
                    <a:pt x="0" y="14975"/>
                  </a:moveTo>
                  <a:lnTo>
                    <a:pt x="0" y="14975"/>
                  </a:lnTo>
                  <a:cubicBezTo>
                    <a:pt x="1557" y="4458"/>
                    <a:pt x="8014" y="-1997"/>
                    <a:pt x="14422" y="559"/>
                  </a:cubicBezTo>
                  <a:cubicBezTo>
                    <a:pt x="17373" y="1736"/>
                    <a:pt x="19940" y="4715"/>
                    <a:pt x="21600" y="8889"/>
                  </a:cubicBezTo>
                  <a:lnTo>
                    <a:pt x="11602" y="19603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300" name="Pie 69"/>
            <p:cNvSpPr/>
            <p:nvPr/>
          </p:nvSpPr>
          <p:spPr>
            <a:xfrm rot="20011631">
              <a:off x="42076" y="130922"/>
              <a:ext cx="233150" cy="243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8" h="21600" fill="norm" stroke="1" extrusionOk="0">
                  <a:moveTo>
                    <a:pt x="1412" y="21600"/>
                  </a:moveTo>
                  <a:lnTo>
                    <a:pt x="1412" y="21600"/>
                  </a:lnTo>
                  <a:cubicBezTo>
                    <a:pt x="-1432" y="14225"/>
                    <a:pt x="91" y="5833"/>
                    <a:pt x="5332" y="0"/>
                  </a:cubicBezTo>
                  <a:lnTo>
                    <a:pt x="20168" y="14003"/>
                  </a:lnTo>
                  <a:close/>
                </a:path>
              </a:pathLst>
            </a:custGeom>
            <a:solidFill>
              <a:schemeClr val="accent6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301" name="Pie 70"/>
            <p:cNvSpPr/>
            <p:nvPr/>
          </p:nvSpPr>
          <p:spPr>
            <a:xfrm rot="5400000">
              <a:off x="166480" y="-111816"/>
              <a:ext cx="233206" cy="456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5" h="21600" fill="norm" stroke="1" extrusionOk="0">
                  <a:moveTo>
                    <a:pt x="13916" y="21600"/>
                  </a:moveTo>
                  <a:cubicBezTo>
                    <a:pt x="3651" y="19884"/>
                    <a:pt x="-2225" y="13758"/>
                    <a:pt x="790" y="7917"/>
                  </a:cubicBezTo>
                  <a:cubicBezTo>
                    <a:pt x="3213" y="3223"/>
                    <a:pt x="10780" y="0"/>
                    <a:pt x="19375" y="0"/>
                  </a:cubicBezTo>
                  <a:lnTo>
                    <a:pt x="19375" y="11024"/>
                  </a:lnTo>
                  <a:close/>
                </a:path>
              </a:pathLst>
            </a:cu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2600"/>
                  </a:solidFill>
                </a:defRPr>
              </a:pPr>
            </a:p>
          </p:txBody>
        </p:sp>
      </p:grpSp>
      <p:sp>
        <p:nvSpPr>
          <p:cNvPr id="303" name="TextBox 43"/>
          <p:cNvSpPr txBox="1"/>
          <p:nvPr/>
        </p:nvSpPr>
        <p:spPr>
          <a:xfrm>
            <a:off x="5731204" y="1558020"/>
            <a:ext cx="28993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直接箭头连接符 8"/>
          <p:cNvSpPr/>
          <p:nvPr/>
        </p:nvSpPr>
        <p:spPr>
          <a:xfrm flipH="1">
            <a:off x="5008626" y="4339376"/>
            <a:ext cx="1557997" cy="675967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06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Preliminaries</a:t>
            </a:r>
          </a:p>
        </p:txBody>
      </p:sp>
      <p:sp>
        <p:nvSpPr>
          <p:cNvPr id="307" name="灯片编号占位符 3"/>
          <p:cNvSpPr txBox="1"/>
          <p:nvPr>
            <p:ph type="sldNum" sz="quarter" idx="2"/>
          </p:nvPr>
        </p:nvSpPr>
        <p:spPr>
          <a:xfrm>
            <a:off x="8426079" y="6404290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TextBox 9"/>
          <p:cNvSpPr txBox="1"/>
          <p:nvPr/>
        </p:nvSpPr>
        <p:spPr>
          <a:xfrm>
            <a:off x="611559" y="1844824"/>
            <a:ext cx="3312369" cy="421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Hilbert Space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Pure State</a:t>
            </a: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  <a:r>
              <a:t>Basis State</a:t>
            </a: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  <a:r>
              <a:t>Superposition State</a:t>
            </a: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</a:p>
          <a:p>
            <a:pPr lvl="1"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Mixed State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b="1" sz="2400">
                <a:solidFill>
                  <a:srgbClr val="FF0000"/>
                </a:solidFill>
              </a:defRPr>
            </a:pPr>
            <a:r>
              <a:t>Measurement</a:t>
            </a:r>
          </a:p>
        </p:txBody>
      </p:sp>
      <p:grpSp>
        <p:nvGrpSpPr>
          <p:cNvPr id="318" name="Group 18"/>
          <p:cNvGrpSpPr/>
          <p:nvPr/>
        </p:nvGrpSpPr>
        <p:grpSpPr>
          <a:xfrm>
            <a:off x="4883324" y="2086630"/>
            <a:ext cx="3806835" cy="4035665"/>
            <a:chOff x="0" y="0"/>
            <a:chExt cx="3806834" cy="4035663"/>
          </a:xfrm>
        </p:grpSpPr>
        <p:grpSp>
          <p:nvGrpSpPr>
            <p:cNvPr id="316" name="Group 21"/>
            <p:cNvGrpSpPr/>
            <p:nvPr/>
          </p:nvGrpSpPr>
          <p:grpSpPr>
            <a:xfrm>
              <a:off x="0" y="74251"/>
              <a:ext cx="3806835" cy="3961413"/>
              <a:chOff x="0" y="0"/>
              <a:chExt cx="3806834" cy="3961411"/>
            </a:xfrm>
          </p:grpSpPr>
          <p:sp>
            <p:nvSpPr>
              <p:cNvPr id="309" name="TextBox 47"/>
              <p:cNvSpPr txBox="1"/>
              <p:nvPr/>
            </p:nvSpPr>
            <p:spPr>
              <a:xfrm>
                <a:off x="3382560" y="1971799"/>
                <a:ext cx="424275" cy="459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|"/>
                          <m:endChr m:val="〉"/>
                        </m:dPr>
                        <m:e>
                          <m:sSub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400"/>
              </a:p>
            </p:txBody>
          </p:sp>
          <p:grpSp>
            <p:nvGrpSpPr>
              <p:cNvPr id="315" name="Group 36"/>
              <p:cNvGrpSpPr/>
              <p:nvPr/>
            </p:nvGrpSpPr>
            <p:grpSpPr>
              <a:xfrm>
                <a:off x="0" y="0"/>
                <a:ext cx="3351042" cy="3961412"/>
                <a:chOff x="0" y="0"/>
                <a:chExt cx="3351041" cy="3961411"/>
              </a:xfrm>
            </p:grpSpPr>
            <p:sp>
              <p:nvSpPr>
                <p:cNvPr id="310" name="直接箭头连接符 6"/>
                <p:cNvSpPr/>
                <p:nvPr/>
              </p:nvSpPr>
              <p:spPr>
                <a:xfrm flipV="1">
                  <a:off x="1675522" y="351524"/>
                  <a:ext cx="1" cy="3609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grpSp>
              <p:nvGrpSpPr>
                <p:cNvPr id="314" name="Group 38"/>
                <p:cNvGrpSpPr/>
                <p:nvPr/>
              </p:nvGrpSpPr>
              <p:grpSpPr>
                <a:xfrm>
                  <a:off x="0" y="0"/>
                  <a:ext cx="3351042" cy="3961410"/>
                  <a:chOff x="0" y="0"/>
                  <a:chExt cx="3351041" cy="3961409"/>
                </a:xfrm>
              </p:grpSpPr>
              <p:sp>
                <p:nvSpPr>
                  <p:cNvPr id="311" name="直接箭头连接符 10"/>
                  <p:cNvSpPr/>
                  <p:nvPr/>
                </p:nvSpPr>
                <p:spPr>
                  <a:xfrm>
                    <a:off x="0" y="2156467"/>
                    <a:ext cx="3351042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  <a:tailEnd type="triangle" w="med" len="med"/>
                  </a:ln>
                  <a:effectLst>
                    <a:outerShdw sx="100000" sy="100000" kx="0" ky="0" algn="b" rotWithShape="0" blurRad="38100" dist="23000" dir="540000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</a:defRPr>
                    </a:pPr>
                  </a:p>
                </p:txBody>
              </p:sp>
              <p:sp>
                <p:nvSpPr>
                  <p:cNvPr id="312" name="Oval 53"/>
                  <p:cNvSpPr/>
                  <p:nvPr/>
                </p:nvSpPr>
                <p:spPr>
                  <a:xfrm>
                    <a:off x="0" y="351523"/>
                    <a:ext cx="3351042" cy="3609887"/>
                  </a:xfrm>
                  <a:prstGeom prst="ellipse">
                    <a:avLst/>
                  </a:prstGeom>
                  <a:noFill/>
                  <a:ln w="28575" cap="flat">
                    <a:solidFill>
                      <a:srgbClr val="000000"/>
                    </a:solidFill>
                    <a:prstDash val="lgDash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26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313" name="TextBox 53"/>
                  <p:cNvSpPr txBox="1"/>
                  <p:nvPr/>
                </p:nvSpPr>
                <p:spPr>
                  <a:xfrm>
                    <a:off x="2581601" y="0"/>
                    <a:ext cx="270054" cy="1993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/>
                    <a14:m>
                      <m:oMathPara>
                        <m:oMathParaPr>
                          <m:jc m:val="centerGroup"/>
                        </m:oMathParaPr>
                        <m:oMath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sz="2400"/>
                  </a:p>
                </p:txBody>
              </p:sp>
            </p:grpSp>
          </p:grpSp>
        </p:grpSp>
        <p:sp>
          <p:nvSpPr>
            <p:cNvPr id="317" name="TextBox 46"/>
            <p:cNvSpPr txBox="1"/>
            <p:nvPr/>
          </p:nvSpPr>
          <p:spPr>
            <a:xfrm>
              <a:off x="1471160" y="0"/>
              <a:ext cx="424275" cy="45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d>
                      <m:dPr>
                        <m:ctrlP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|"/>
                        <m:endChr m:val="〉"/>
                      </m:dPr>
                      <m:e>
                        <m:sSub>
                          <m:e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m:oMathPara>
              </a14:m>
              <a:endParaRPr sz="2400"/>
            </a:p>
          </p:txBody>
        </p:sp>
      </p:grpSp>
      <p:sp>
        <p:nvSpPr>
          <p:cNvPr id="319" name="Oval 54"/>
          <p:cNvSpPr/>
          <p:nvPr/>
        </p:nvSpPr>
        <p:spPr>
          <a:xfrm flipV="1" rot="9411322">
            <a:off x="5118754" y="3696875"/>
            <a:ext cx="2880181" cy="1240947"/>
          </a:xfrm>
          <a:prstGeom prst="ellips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0" name="TextBox 57"/>
          <p:cNvSpPr txBox="1"/>
          <p:nvPr/>
        </p:nvSpPr>
        <p:spPr>
          <a:xfrm>
            <a:off x="5582973" y="3645024"/>
            <a:ext cx="180036" cy="254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𝜌</m:t>
                  </m:r>
                </m:oMath>
              </m:oMathPara>
            </a14:m>
            <a:endParaRPr sz="3200"/>
          </a:p>
        </p:txBody>
      </p:sp>
      <p:sp>
        <p:nvSpPr>
          <p:cNvPr id="321" name="直接箭头连接符 8"/>
          <p:cNvSpPr/>
          <p:nvPr/>
        </p:nvSpPr>
        <p:spPr>
          <a:xfrm flipH="1" flipV="1">
            <a:off x="5909886" y="2622547"/>
            <a:ext cx="663224" cy="1704663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22" name="Straight Connector 8"/>
          <p:cNvSpPr/>
          <p:nvPr/>
        </p:nvSpPr>
        <p:spPr>
          <a:xfrm flipH="1" flipV="1">
            <a:off x="6344948" y="3739829"/>
            <a:ext cx="229021" cy="599548"/>
          </a:xfrm>
          <a:prstGeom prst="line">
            <a:avLst/>
          </a:prstGeom>
          <a:ln w="22225">
            <a:solidFill>
              <a:srgbClr val="FFFF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23" name="Straight Connector 31"/>
          <p:cNvSpPr/>
          <p:nvPr/>
        </p:nvSpPr>
        <p:spPr>
          <a:xfrm flipH="1">
            <a:off x="5269629" y="4318725"/>
            <a:ext cx="1326431" cy="572919"/>
          </a:xfrm>
          <a:prstGeom prst="line">
            <a:avLst/>
          </a:prstGeom>
          <a:ln w="22225">
            <a:solidFill>
              <a:srgbClr val="FFFF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24" name="TextBox 62"/>
          <p:cNvSpPr txBox="1"/>
          <p:nvPr/>
        </p:nvSpPr>
        <p:spPr>
          <a:xfrm>
            <a:off x="6229241" y="3854936"/>
            <a:ext cx="174723" cy="1581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325" name="TextBox 63"/>
          <p:cNvSpPr txBox="1"/>
          <p:nvPr/>
        </p:nvSpPr>
        <p:spPr>
          <a:xfrm>
            <a:off x="5645430" y="4339375"/>
            <a:ext cx="192037" cy="158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326" name="TextBox 64"/>
          <p:cNvSpPr txBox="1"/>
          <p:nvPr/>
        </p:nvSpPr>
        <p:spPr>
          <a:xfrm>
            <a:off x="4450813" y="5002133"/>
            <a:ext cx="590490" cy="6122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〉"/>
                    </m:dPr>
                    <m:e>
                      <m:sSub>
                        <m:e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e>
                  </m:d>
                </m:oMath>
              </m:oMathPara>
            </a14:m>
            <a:endParaRPr sz="3200"/>
          </a:p>
        </p:txBody>
      </p:sp>
      <p:sp>
        <p:nvSpPr>
          <p:cNvPr id="327" name="TextBox 65"/>
          <p:cNvSpPr txBox="1"/>
          <p:nvPr/>
        </p:nvSpPr>
        <p:spPr>
          <a:xfrm>
            <a:off x="5367991" y="2253215"/>
            <a:ext cx="590490" cy="6122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〉"/>
                    </m:dPr>
                    <m:e>
                      <m:sSub>
                        <m:e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</m:d>
                </m:oMath>
              </m:oMathPara>
            </a14:m>
            <a:endParaRPr sz="3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1" name="History of quantum inspired IR/NLP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/>
            <a:r>
              <a:t>History of quantum inspired IR/NLP</a:t>
            </a:r>
          </a:p>
          <a:p>
            <a:pPr/>
            <a:r>
              <a:t>Basics from Quantum theory</a:t>
            </a:r>
          </a:p>
          <a:p>
            <a:pPr>
              <a:defRPr b="1"/>
            </a:pPr>
            <a:r>
              <a:t>Semantic Hilbert Space—</a:t>
            </a:r>
            <a:r>
              <a:rPr sz="2400"/>
              <a:t>NAACL best paper</a:t>
            </a:r>
            <a:endParaRPr sz="2400"/>
          </a:p>
          <a:p>
            <a:pPr marL="342900" indent="-342900">
              <a:defRPr sz="3100"/>
            </a:pPr>
            <a:r>
              <a:t>Future work with Quantum Theory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Problem</a:t>
            </a:r>
          </a:p>
        </p:txBody>
      </p:sp>
      <p:sp>
        <p:nvSpPr>
          <p:cNvPr id="334" name="灯片编号占位符 7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TextBox 10"/>
          <p:cNvSpPr txBox="1"/>
          <p:nvPr/>
        </p:nvSpPr>
        <p:spPr>
          <a:xfrm>
            <a:off x="539551" y="1340767"/>
            <a:ext cx="8280922" cy="48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Interpretability issue for NN-based NLP models</a:t>
            </a:r>
          </a:p>
          <a:p>
            <a:pPr marL="342900" indent="-342900">
              <a:buSzPct val="100000"/>
              <a:buFont typeface="Arial"/>
              <a:buChar char="•"/>
              <a:defRPr b="1" sz="2000"/>
            </a:pPr>
          </a:p>
          <a:p>
            <a:pPr lvl="1" marL="914400" indent="-457200">
              <a:buSzPct val="100000"/>
              <a:buAutoNum type="arabicPeriod" startAt="1"/>
              <a:defRPr b="1" sz="2000"/>
            </a:pPr>
            <a:r>
              <a:t>Transparency</a:t>
            </a:r>
            <a:r>
              <a:rPr b="0"/>
              <a:t>: explainable component in the design phase</a:t>
            </a:r>
            <a:endParaRPr b="0"/>
          </a:p>
          <a:p>
            <a:pPr lvl="1" marL="914400" indent="-457200">
              <a:buSzPct val="100000"/>
              <a:buAutoNum type="arabicPeriod" startAt="1"/>
              <a:defRPr sz="2000"/>
            </a:pPr>
          </a:p>
          <a:p>
            <a:pPr lvl="1" marL="914400" indent="-457200">
              <a:buSzPct val="100000"/>
              <a:buAutoNum type="arabicPeriod" startAt="2"/>
              <a:defRPr b="1" sz="2000"/>
            </a:pPr>
            <a:r>
              <a:t>Post-hoc Explainability</a:t>
            </a:r>
            <a:r>
              <a:rPr b="0"/>
              <a:t>: why the model works after execution</a:t>
            </a:r>
            <a:endParaRPr b="0"/>
          </a:p>
          <a:p>
            <a:pPr lvl="1">
              <a:defRPr sz="2000"/>
            </a:pPr>
          </a:p>
          <a:p>
            <a:pPr lvl="1">
              <a:defRPr sz="1400"/>
            </a:pPr>
            <a:r>
              <a:t>				</a:t>
            </a:r>
            <a:r>
              <a:rPr sz="1100"/>
              <a:t>The Mythos of Model Interpretability, Zachery C. Lipton, 2016  </a:t>
            </a:r>
            <a:endParaRPr sz="1100"/>
          </a:p>
          <a:p>
            <a:pPr lvl="1">
              <a:defRPr sz="1400"/>
            </a:pPr>
            <a:endParaRPr sz="1100"/>
          </a:p>
          <a:p>
            <a:pPr lvl="1">
              <a:defRPr sz="1400"/>
            </a:pPr>
            <a:endParaRPr sz="1100"/>
          </a:p>
          <a:p>
            <a:pPr>
              <a:defRPr sz="2000"/>
            </a:pPr>
            <a:endParaRPr sz="1100"/>
          </a:p>
          <a:p>
            <a:pPr>
              <a:defRPr sz="2000"/>
            </a:pPr>
            <a:endParaRPr sz="1100"/>
          </a:p>
          <a:p>
            <a:pPr>
              <a:defRPr b="1"/>
            </a:pPr>
            <a:r>
              <a:t>Research questions :</a:t>
            </a:r>
            <a:endParaRPr sz="2000"/>
          </a:p>
          <a:p>
            <a:pPr lvl="1" marL="728185" indent="-220185">
              <a:buSzPct val="100000"/>
              <a:buAutoNum type="arabicPeriod" startAt="1"/>
              <a:defRPr sz="1700"/>
            </a:pPr>
            <a:r>
              <a:rPr sz="2000"/>
              <a:t>What is the concrete meaning of a single neutron? And how does it work?  (</a:t>
            </a:r>
            <a:r>
              <a:rPr i="1" sz="1600"/>
              <a:t>probability</a:t>
            </a:r>
            <a:r>
              <a:rPr sz="2000"/>
              <a:t>)</a:t>
            </a:r>
            <a:endParaRPr sz="2000"/>
          </a:p>
          <a:p>
            <a:pPr lvl="1" marL="728185" indent="-220185">
              <a:buSzPct val="100000"/>
              <a:buAutoNum type="arabicPeriod" startAt="1"/>
              <a:defRPr sz="1700"/>
            </a:pPr>
            <a:r>
              <a:rPr sz="2000"/>
              <a:t>What did we learning after training?  (</a:t>
            </a:r>
            <a:r>
              <a:rPr i="1" sz="1600"/>
              <a:t>unifying all the subcomponents in a single space and therefore they can mutually interpret each other</a:t>
            </a:r>
            <a:r>
              <a:rPr sz="2000"/>
              <a:t>)</a:t>
            </a:r>
            <a:endParaRPr sz="2000"/>
          </a:p>
          <a:p>
            <a:pPr lvl="1">
              <a:defRPr sz="2000"/>
            </a:pPr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lationship with Quantum Comp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3828"/>
            </a:lvl1pPr>
          </a:lstStyle>
          <a:p>
            <a:pPr/>
            <a:r>
              <a:t>Relationship with Quantum Computing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" name="树叶.png" descr="树叶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796381"/>
            <a:ext cx="2540000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Mathematical formulation"/>
          <p:cNvSpPr txBox="1"/>
          <p:nvPr/>
        </p:nvSpPr>
        <p:spPr>
          <a:xfrm>
            <a:off x="3109082" y="5228590"/>
            <a:ext cx="276351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Mathematical formulation</a:t>
            </a:r>
          </a:p>
        </p:txBody>
      </p:sp>
      <p:sp>
        <p:nvSpPr>
          <p:cNvPr id="152" name="Quantum Computing"/>
          <p:cNvSpPr txBox="1"/>
          <p:nvPr/>
        </p:nvSpPr>
        <p:spPr>
          <a:xfrm>
            <a:off x="1597782" y="3402329"/>
            <a:ext cx="219960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Quantum Computing</a:t>
            </a:r>
          </a:p>
        </p:txBody>
      </p:sp>
      <p:sp>
        <p:nvSpPr>
          <p:cNvPr id="153" name="Quantum Physics"/>
          <p:cNvSpPr txBox="1"/>
          <p:nvPr/>
        </p:nvSpPr>
        <p:spPr>
          <a:xfrm>
            <a:off x="3299582" y="2513329"/>
            <a:ext cx="182053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Quantum Physics</a:t>
            </a:r>
          </a:p>
        </p:txBody>
      </p:sp>
      <p:sp>
        <p:nvSpPr>
          <p:cNvPr id="154" name="Quantum inspired/motivated ML"/>
          <p:cNvSpPr txBox="1"/>
          <p:nvPr/>
        </p:nvSpPr>
        <p:spPr>
          <a:xfrm>
            <a:off x="5236531" y="4316729"/>
            <a:ext cx="348514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Quantum </a:t>
            </a:r>
            <a:r>
              <a:rPr b="1"/>
              <a:t>inspired/motivated</a:t>
            </a:r>
            <a:r>
              <a:t> 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Inspi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Inspiration 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Distributed representation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/>
            <a:r>
              <a:t>Distributed representation</a:t>
            </a:r>
          </a:p>
          <a:p>
            <a:pPr/>
            <a:r>
              <a:t>Understanding a single neutron</a:t>
            </a:r>
          </a:p>
          <a:p>
            <a:pPr/>
            <a:r>
              <a:t>How it works</a:t>
            </a:r>
          </a:p>
          <a:p>
            <a:pPr/>
            <a:r>
              <a:t>What it learned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How to understand  distributed representation (word vector)?"/>
          <p:cNvSpPr txBox="1"/>
          <p:nvPr>
            <p:ph type="title"/>
          </p:nvPr>
        </p:nvSpPr>
        <p:spPr>
          <a:xfrm>
            <a:off x="536178" y="2266661"/>
            <a:ext cx="8229601" cy="1143001"/>
          </a:xfrm>
          <a:prstGeom prst="rect">
            <a:avLst/>
          </a:prstGeom>
        </p:spPr>
        <p:txBody>
          <a:bodyPr/>
          <a:lstStyle>
            <a:lvl1pPr defTabSz="740663">
              <a:defRPr sz="3564"/>
            </a:lvl1pPr>
          </a:lstStyle>
          <a:p>
            <a:pPr/>
            <a:r>
              <a:t>How to understand  distributed representation (word vector)?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2450" y="5768436"/>
            <a:ext cx="232194" cy="232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4600" y="5752541"/>
            <a:ext cx="263983" cy="263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805" y="3502556"/>
            <a:ext cx="334046" cy="334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7341" y="3502556"/>
            <a:ext cx="334046" cy="334045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Distributed representation vs Superposition state over seme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0663">
              <a:defRPr sz="3564"/>
            </a:lvl1pPr>
          </a:lstStyle>
          <a:p>
            <a:pPr/>
            <a:r>
              <a:t>Distributed representation vs Superposition state over sememes 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Rectangle"/>
          <p:cNvSpPr/>
          <p:nvPr/>
        </p:nvSpPr>
        <p:spPr>
          <a:xfrm>
            <a:off x="1794819" y="3172520"/>
            <a:ext cx="1270001" cy="30864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53" name="Rectangle"/>
          <p:cNvSpPr/>
          <p:nvPr/>
        </p:nvSpPr>
        <p:spPr>
          <a:xfrm>
            <a:off x="6336836" y="3172520"/>
            <a:ext cx="1270001" cy="30864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54" name="Rectangle"/>
          <p:cNvSpPr/>
          <p:nvPr/>
        </p:nvSpPr>
        <p:spPr>
          <a:xfrm>
            <a:off x="4822831" y="3172520"/>
            <a:ext cx="1270001" cy="30864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55" name="Rectangle"/>
          <p:cNvSpPr/>
          <p:nvPr/>
        </p:nvSpPr>
        <p:spPr>
          <a:xfrm>
            <a:off x="3308825" y="3172520"/>
            <a:ext cx="1270001" cy="30864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56" name="Apple"/>
          <p:cNvSpPr txBox="1"/>
          <p:nvPr/>
        </p:nvSpPr>
        <p:spPr>
          <a:xfrm>
            <a:off x="4053592" y="1919159"/>
            <a:ext cx="6857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Apple</a:t>
            </a:r>
          </a:p>
        </p:txBody>
      </p:sp>
      <p:sp>
        <p:nvSpPr>
          <p:cNvPr id="357" name="Line"/>
          <p:cNvSpPr/>
          <p:nvPr/>
        </p:nvSpPr>
        <p:spPr>
          <a:xfrm flipH="1">
            <a:off x="3153339" y="2320464"/>
            <a:ext cx="856209" cy="85620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58" name="Line"/>
          <p:cNvSpPr/>
          <p:nvPr/>
        </p:nvSpPr>
        <p:spPr>
          <a:xfrm>
            <a:off x="4367438" y="2320464"/>
            <a:ext cx="406365" cy="85165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59" name="Line"/>
          <p:cNvSpPr/>
          <p:nvPr/>
        </p:nvSpPr>
        <p:spPr>
          <a:xfrm>
            <a:off x="4722599" y="2320986"/>
            <a:ext cx="1476451" cy="8573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60" name="Rectangle"/>
          <p:cNvSpPr/>
          <p:nvPr/>
        </p:nvSpPr>
        <p:spPr>
          <a:xfrm>
            <a:off x="1901099" y="4624408"/>
            <a:ext cx="5643423" cy="647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61" name="?"/>
          <p:cNvSpPr txBox="1"/>
          <p:nvPr/>
        </p:nvSpPr>
        <p:spPr>
          <a:xfrm>
            <a:off x="6120794" y="3490508"/>
            <a:ext cx="18808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?</a:t>
            </a:r>
          </a:p>
        </p:txBody>
      </p:sp>
      <p:sp>
        <p:nvSpPr>
          <p:cNvPr id="362" name="|Apple&gt; = a |    &gt; + b |   &gt; + … c |?&gt;"/>
          <p:cNvSpPr txBox="1"/>
          <p:nvPr/>
        </p:nvSpPr>
        <p:spPr>
          <a:xfrm>
            <a:off x="2737384" y="5705462"/>
            <a:ext cx="392688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|Apple&gt; = a |    &gt; + b |   &gt; + … c |?&gt;</a:t>
            </a:r>
          </a:p>
        </p:txBody>
      </p:sp>
      <p:sp>
        <p:nvSpPr>
          <p:cNvPr id="363" name="Text"/>
          <p:cNvSpPr txBox="1"/>
          <p:nvPr/>
        </p:nvSpPr>
        <p:spPr>
          <a:xfrm>
            <a:off x="4382189" y="3249929"/>
            <a:ext cx="37962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Decomposing word v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Decomposing word vector</a:t>
            </a:r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Amplitude vector (unit-length vector)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/>
            <a:r>
              <a:t>Amplitude vector (</a:t>
            </a:r>
            <a:r>
              <a:rPr sz="2500"/>
              <a:t>unit-length vector</a:t>
            </a:r>
            <a:r>
              <a:t>)</a:t>
            </a:r>
          </a:p>
          <a:p>
            <a:pPr lvl="1" marL="800100" indent="-342900">
              <a:buChar char="•"/>
            </a:pPr>
            <a:r>
              <a:t>Corresponding weight for each sememe</a:t>
            </a:r>
          </a:p>
          <a:p>
            <a:pPr/>
            <a:r>
              <a:t>Phase vector  (</a:t>
            </a:r>
            <a:r>
              <a:rPr sz="2500"/>
              <a:t>each element ranges [0,2Pi]</a:t>
            </a:r>
            <a:r>
              <a:t>)</a:t>
            </a:r>
          </a:p>
          <a:p>
            <a:pPr lvl="1" marL="800100" indent="-342900">
              <a:buChar char="•"/>
            </a:pPr>
            <a:r>
              <a:t>Higher-lever semantic aspect</a:t>
            </a:r>
          </a:p>
          <a:p>
            <a:pPr/>
            <a:r>
              <a:t>Norm　  　 </a:t>
            </a:r>
          </a:p>
          <a:p>
            <a:pPr lvl="1" marL="800100" indent="-342900">
              <a:buChar char="•"/>
            </a:pPr>
            <a:r>
              <a:t>Explicit weight for each word.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How to understand  the value of a single neutron?"/>
          <p:cNvSpPr txBox="1"/>
          <p:nvPr>
            <p:ph type="title"/>
          </p:nvPr>
        </p:nvSpPr>
        <p:spPr>
          <a:xfrm>
            <a:off x="536178" y="2266661"/>
            <a:ext cx="8229601" cy="1143001"/>
          </a:xfrm>
          <a:prstGeom prst="rect">
            <a:avLst/>
          </a:prstGeom>
        </p:spPr>
        <p:txBody>
          <a:bodyPr/>
          <a:lstStyle>
            <a:lvl1pPr defTabSz="740663">
              <a:defRPr sz="3564"/>
            </a:lvl1pPr>
          </a:lstStyle>
          <a:p>
            <a:pPr/>
            <a:r>
              <a:t>How to understand  the value of a single neutron?</a:t>
            </a:r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ne neutron or a group of neutr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pPr/>
            <a:r>
              <a:t>One neutron or a group of neutrons?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Square"/>
          <p:cNvSpPr/>
          <p:nvPr/>
        </p:nvSpPr>
        <p:spPr>
          <a:xfrm>
            <a:off x="5549900" y="31115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75" name="Line"/>
          <p:cNvSpPr/>
          <p:nvPr/>
        </p:nvSpPr>
        <p:spPr>
          <a:xfrm flipV="1">
            <a:off x="5722619" y="3356519"/>
            <a:ext cx="405222" cy="4052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76" name="Line"/>
          <p:cNvSpPr/>
          <p:nvPr/>
        </p:nvSpPr>
        <p:spPr>
          <a:xfrm flipV="1">
            <a:off x="6610440" y="3265184"/>
            <a:ext cx="1" cy="5968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77" name="Line"/>
          <p:cNvSpPr/>
          <p:nvPr/>
        </p:nvSpPr>
        <p:spPr>
          <a:xfrm flipH="1" flipV="1">
            <a:off x="5701298" y="3938538"/>
            <a:ext cx="432957" cy="2460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78" name="Line"/>
          <p:cNvSpPr/>
          <p:nvPr/>
        </p:nvSpPr>
        <p:spPr>
          <a:xfrm flipH="1" flipV="1">
            <a:off x="6191727" y="3707039"/>
            <a:ext cx="283435" cy="408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79" name="Capsules by Hinton"/>
          <p:cNvSpPr txBox="1"/>
          <p:nvPr/>
        </p:nvSpPr>
        <p:spPr>
          <a:xfrm>
            <a:off x="5315598" y="5312409"/>
            <a:ext cx="204612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Capsules by Hinton</a:t>
            </a:r>
          </a:p>
        </p:txBody>
      </p:sp>
      <p:sp>
        <p:nvSpPr>
          <p:cNvPr id="380" name="Oval"/>
          <p:cNvSpPr/>
          <p:nvPr/>
        </p:nvSpPr>
        <p:spPr>
          <a:xfrm>
            <a:off x="1627108" y="2641600"/>
            <a:ext cx="369332" cy="41656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81" name="Oval"/>
          <p:cNvSpPr/>
          <p:nvPr/>
        </p:nvSpPr>
        <p:spPr>
          <a:xfrm>
            <a:off x="1627108" y="3271520"/>
            <a:ext cx="369332" cy="4165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82" name="Oval"/>
          <p:cNvSpPr/>
          <p:nvPr/>
        </p:nvSpPr>
        <p:spPr>
          <a:xfrm>
            <a:off x="2592308" y="4297679"/>
            <a:ext cx="369332" cy="4165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83" name="Oval"/>
          <p:cNvSpPr/>
          <p:nvPr/>
        </p:nvSpPr>
        <p:spPr>
          <a:xfrm>
            <a:off x="2592308" y="3683000"/>
            <a:ext cx="369332" cy="41656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84" name="Oval"/>
          <p:cNvSpPr/>
          <p:nvPr/>
        </p:nvSpPr>
        <p:spPr>
          <a:xfrm>
            <a:off x="2592308" y="3068320"/>
            <a:ext cx="369333" cy="4165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85" name="Oval"/>
          <p:cNvSpPr/>
          <p:nvPr/>
        </p:nvSpPr>
        <p:spPr>
          <a:xfrm>
            <a:off x="1627108" y="4531359"/>
            <a:ext cx="369332" cy="4165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86" name="Oval"/>
          <p:cNvSpPr/>
          <p:nvPr/>
        </p:nvSpPr>
        <p:spPr>
          <a:xfrm>
            <a:off x="1627108" y="3901440"/>
            <a:ext cx="369332" cy="4165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87" name="Line"/>
          <p:cNvSpPr/>
          <p:nvPr/>
        </p:nvSpPr>
        <p:spPr>
          <a:xfrm>
            <a:off x="2037079" y="2896316"/>
            <a:ext cx="580471" cy="34726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88" name="Line"/>
          <p:cNvSpPr/>
          <p:nvPr/>
        </p:nvSpPr>
        <p:spPr>
          <a:xfrm>
            <a:off x="1950719" y="2896317"/>
            <a:ext cx="756921" cy="103730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89" name="Line"/>
          <p:cNvSpPr/>
          <p:nvPr/>
        </p:nvSpPr>
        <p:spPr>
          <a:xfrm flipV="1">
            <a:off x="2037079" y="3284602"/>
            <a:ext cx="578995" cy="24910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90" name="Line"/>
          <p:cNvSpPr/>
          <p:nvPr/>
        </p:nvSpPr>
        <p:spPr>
          <a:xfrm flipV="1">
            <a:off x="2037079" y="3982169"/>
            <a:ext cx="578042" cy="189228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91" name="Line"/>
          <p:cNvSpPr/>
          <p:nvPr/>
        </p:nvSpPr>
        <p:spPr>
          <a:xfrm>
            <a:off x="1950368" y="3019538"/>
            <a:ext cx="755990" cy="137082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92" name="Line"/>
          <p:cNvSpPr/>
          <p:nvPr/>
        </p:nvSpPr>
        <p:spPr>
          <a:xfrm flipV="1">
            <a:off x="1950708" y="3261022"/>
            <a:ext cx="583348" cy="87468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93" name="Line"/>
          <p:cNvSpPr/>
          <p:nvPr/>
        </p:nvSpPr>
        <p:spPr>
          <a:xfrm flipV="1">
            <a:off x="1950720" y="4568291"/>
            <a:ext cx="577286" cy="193688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94" name="Line"/>
          <p:cNvSpPr/>
          <p:nvPr/>
        </p:nvSpPr>
        <p:spPr>
          <a:xfrm flipV="1">
            <a:off x="1950368" y="3970065"/>
            <a:ext cx="756354" cy="75635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95" name="Line"/>
          <p:cNvSpPr/>
          <p:nvPr/>
        </p:nvSpPr>
        <p:spPr>
          <a:xfrm>
            <a:off x="2037079" y="3534047"/>
            <a:ext cx="580471" cy="34726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96" name="Line"/>
          <p:cNvSpPr/>
          <p:nvPr/>
        </p:nvSpPr>
        <p:spPr>
          <a:xfrm>
            <a:off x="1953586" y="4177834"/>
            <a:ext cx="580470" cy="34726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397" name="Vanilla neutrons"/>
          <p:cNvSpPr txBox="1"/>
          <p:nvPr/>
        </p:nvSpPr>
        <p:spPr>
          <a:xfrm>
            <a:off x="1449718" y="5312409"/>
            <a:ext cx="17485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Vanilla neutrons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How does the neural network work?"/>
          <p:cNvSpPr txBox="1"/>
          <p:nvPr>
            <p:ph type="title"/>
          </p:nvPr>
        </p:nvSpPr>
        <p:spPr>
          <a:xfrm>
            <a:off x="536178" y="2266661"/>
            <a:ext cx="8229601" cy="1143001"/>
          </a:xfrm>
          <a:prstGeom prst="rect">
            <a:avLst/>
          </a:prstGeom>
        </p:spPr>
        <p:txBody>
          <a:bodyPr/>
          <a:lstStyle>
            <a:lvl1pPr defTabSz="850391">
              <a:defRPr sz="4092"/>
            </a:lvl1pPr>
          </a:lstStyle>
          <a:p>
            <a:pPr/>
            <a:r>
              <a:t>How does the neural network work?</a:t>
            </a:r>
          </a:p>
        </p:txBody>
      </p:sp>
      <p:sp>
        <p:nvSpPr>
          <p:cNvPr id="4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Driven by probabilit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Driven by probability?</a:t>
            </a:r>
          </a:p>
        </p:txBody>
      </p:sp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TextBox 4"/>
          <p:cNvSpPr txBox="1"/>
          <p:nvPr/>
        </p:nvSpPr>
        <p:spPr>
          <a:xfrm>
            <a:off x="475927" y="1540370"/>
            <a:ext cx="8496946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rPr sz="2800"/>
              <a:t>Classical probability</a:t>
            </a:r>
            <a:r>
              <a:t>: </a:t>
            </a:r>
            <a:r>
              <a:rPr b="1"/>
              <a:t>set</a:t>
            </a:r>
            <a:r>
              <a:t>-based probability theory </a:t>
            </a:r>
          </a:p>
          <a:p>
            <a:pPr lvl="1" indent="228600">
              <a:defRPr sz="2400"/>
            </a:pPr>
            <a:r>
              <a:t>(countable) events are in a discrete space</a:t>
            </a:r>
          </a:p>
          <a:p>
            <a:pPr lvl="1" indent="228600">
              <a:defRPr sz="2400"/>
            </a:pPr>
          </a:p>
          <a:p>
            <a:pPr>
              <a:defRPr sz="2400"/>
            </a:pPr>
          </a:p>
          <a:p>
            <a:pPr>
              <a:defRPr sz="2400"/>
            </a:pPr>
          </a:p>
          <a:p>
            <a:pPr>
              <a:defRPr sz="2400"/>
            </a:pPr>
            <a:r>
              <a:rPr sz="2600"/>
              <a:t>Quantum probability</a:t>
            </a:r>
            <a:r>
              <a:t>: </a:t>
            </a:r>
            <a:r>
              <a:rPr b="1"/>
              <a:t>projective geometry</a:t>
            </a:r>
            <a:r>
              <a:t> based theory</a:t>
            </a:r>
          </a:p>
          <a:p>
            <a:pPr lvl="1" indent="228600">
              <a:defRPr sz="2400"/>
            </a:pPr>
            <a:r>
              <a:t>(uncountable) events are in a continuous space</a:t>
            </a:r>
          </a:p>
          <a:p>
            <a:pPr>
              <a:defRPr sz="2400"/>
            </a:pPr>
          </a:p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Uncertainty in Language/QT</a:t>
            </a:r>
          </a:p>
        </p:txBody>
      </p:sp>
      <p:sp>
        <p:nvSpPr>
          <p:cNvPr id="407" name="Slide Number Placeholder 4"/>
          <p:cNvSpPr txBox="1"/>
          <p:nvPr>
            <p:ph type="sldNum" sz="quarter" idx="2"/>
          </p:nvPr>
        </p:nvSpPr>
        <p:spPr>
          <a:xfrm>
            <a:off x="8396860" y="6448307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TextBox 2"/>
          <p:cNvSpPr txBox="1"/>
          <p:nvPr/>
        </p:nvSpPr>
        <p:spPr>
          <a:xfrm>
            <a:off x="491875" y="1319225"/>
            <a:ext cx="382677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A </a:t>
            </a:r>
            <a:r>
              <a:rPr b="1"/>
              <a:t>single</a:t>
            </a:r>
            <a:r>
              <a:t> </a:t>
            </a:r>
            <a:r>
              <a:rPr b="1"/>
              <a:t>word</a:t>
            </a:r>
            <a:r>
              <a:t> may have multiple meanings</a:t>
            </a:r>
          </a:p>
        </p:txBody>
      </p:sp>
      <p:sp>
        <p:nvSpPr>
          <p:cNvPr id="409" name="TextBox 5"/>
          <p:cNvSpPr txBox="1"/>
          <p:nvPr/>
        </p:nvSpPr>
        <p:spPr>
          <a:xfrm>
            <a:off x="1855904" y="2504345"/>
            <a:ext cx="1005156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2000"/>
            </a:lvl1pPr>
          </a:lstStyle>
          <a:p>
            <a:pPr/>
            <a:r>
              <a:t>“Apple”</a:t>
            </a:r>
          </a:p>
        </p:txBody>
      </p:sp>
      <p:pic>
        <p:nvPicPr>
          <p:cNvPr id="41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087" y="2931872"/>
            <a:ext cx="628899" cy="628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18" y="2943037"/>
            <a:ext cx="624239" cy="624239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traight Connector 9"/>
          <p:cNvSpPr/>
          <p:nvPr/>
        </p:nvSpPr>
        <p:spPr>
          <a:xfrm flipH="1" flipV="1">
            <a:off x="491874" y="4007914"/>
            <a:ext cx="8397694" cy="585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grpSp>
        <p:nvGrpSpPr>
          <p:cNvPr id="421" name="Group 15"/>
          <p:cNvGrpSpPr/>
          <p:nvPr/>
        </p:nvGrpSpPr>
        <p:grpSpPr>
          <a:xfrm>
            <a:off x="5907192" y="2416200"/>
            <a:ext cx="891055" cy="871619"/>
            <a:chOff x="0" y="0"/>
            <a:chExt cx="891054" cy="871617"/>
          </a:xfrm>
        </p:grpSpPr>
        <p:pic>
          <p:nvPicPr>
            <p:cNvPr id="413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500" y="0"/>
              <a:ext cx="211975" cy="201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0" name="Group 40"/>
            <p:cNvGrpSpPr/>
            <p:nvPr/>
          </p:nvGrpSpPr>
          <p:grpSpPr>
            <a:xfrm>
              <a:off x="-1" y="251005"/>
              <a:ext cx="891056" cy="620613"/>
              <a:chOff x="0" y="0"/>
              <a:chExt cx="891054" cy="620612"/>
            </a:xfrm>
          </p:grpSpPr>
          <p:grpSp>
            <p:nvGrpSpPr>
              <p:cNvPr id="418" name="Group 41"/>
              <p:cNvGrpSpPr/>
              <p:nvPr/>
            </p:nvGrpSpPr>
            <p:grpSpPr>
              <a:xfrm>
                <a:off x="-1" y="0"/>
                <a:ext cx="652976" cy="620613"/>
                <a:chOff x="0" y="0"/>
                <a:chExt cx="652975" cy="620612"/>
              </a:xfrm>
            </p:grpSpPr>
            <p:sp>
              <p:nvSpPr>
                <p:cNvPr id="414" name="Oval 43"/>
                <p:cNvSpPr/>
                <p:nvPr/>
              </p:nvSpPr>
              <p:spPr>
                <a:xfrm>
                  <a:off x="0" y="0"/>
                  <a:ext cx="652974" cy="620613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3A5E8A"/>
                  </a:solidFill>
                  <a:prstDash val="lgDashDotDot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15" name="Straight Arrow Connector 44"/>
                <p:cNvSpPr/>
                <p:nvPr/>
              </p:nvSpPr>
              <p:spPr>
                <a:xfrm>
                  <a:off x="-1" y="310306"/>
                  <a:ext cx="652977" cy="1"/>
                </a:xfrm>
                <a:prstGeom prst="line">
                  <a:avLst/>
                </a:prstGeom>
                <a:noFill/>
                <a:ln w="9525" cap="flat">
                  <a:solidFill>
                    <a:srgbClr val="4A7EBB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16" name="Straight Arrow Connector 45"/>
                <p:cNvSpPr/>
                <p:nvPr/>
              </p:nvSpPr>
              <p:spPr>
                <a:xfrm flipV="1">
                  <a:off x="326487" y="0"/>
                  <a:ext cx="1" cy="620613"/>
                </a:xfrm>
                <a:prstGeom prst="line">
                  <a:avLst/>
                </a:prstGeom>
                <a:noFill/>
                <a:ln w="9525" cap="flat">
                  <a:solidFill>
                    <a:srgbClr val="4A7EBB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17" name="Straight Arrow Connector 46"/>
                <p:cNvSpPr/>
                <p:nvPr/>
              </p:nvSpPr>
              <p:spPr>
                <a:xfrm flipV="1">
                  <a:off x="326487" y="90887"/>
                  <a:ext cx="230862" cy="219420"/>
                </a:xfrm>
                <a:prstGeom prst="line">
                  <a:avLst/>
                </a:prstGeom>
                <a:noFill/>
                <a:ln w="19050" cap="flat">
                  <a:solidFill>
                    <a:srgbClr val="00B05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pic>
            <p:nvPicPr>
              <p:cNvPr id="419" name="Picture 6" descr="Picture 6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98271" y="200596"/>
                <a:ext cx="192784" cy="183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22" name="Flowchart: Connector 178"/>
          <p:cNvSpPr/>
          <p:nvPr/>
        </p:nvSpPr>
        <p:spPr>
          <a:xfrm>
            <a:off x="5117622" y="2889888"/>
            <a:ext cx="201943" cy="188487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31" name="Group 18"/>
          <p:cNvGrpSpPr/>
          <p:nvPr/>
        </p:nvGrpSpPr>
        <p:grpSpPr>
          <a:xfrm>
            <a:off x="7473336" y="1807310"/>
            <a:ext cx="918207" cy="957029"/>
            <a:chOff x="0" y="0"/>
            <a:chExt cx="918205" cy="957027"/>
          </a:xfrm>
        </p:grpSpPr>
        <p:pic>
          <p:nvPicPr>
            <p:cNvPr id="423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7219" y="-1"/>
              <a:ext cx="218434" cy="221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0" name="Group 32"/>
            <p:cNvGrpSpPr/>
            <p:nvPr/>
          </p:nvGrpSpPr>
          <p:grpSpPr>
            <a:xfrm>
              <a:off x="-1" y="275601"/>
              <a:ext cx="918207" cy="681427"/>
              <a:chOff x="0" y="0"/>
              <a:chExt cx="918205" cy="681426"/>
            </a:xfrm>
          </p:grpSpPr>
          <p:grpSp>
            <p:nvGrpSpPr>
              <p:cNvPr id="428" name="Group 33"/>
              <p:cNvGrpSpPr/>
              <p:nvPr/>
            </p:nvGrpSpPr>
            <p:grpSpPr>
              <a:xfrm>
                <a:off x="-1" y="0"/>
                <a:ext cx="672874" cy="681427"/>
                <a:chOff x="0" y="0"/>
                <a:chExt cx="672872" cy="681426"/>
              </a:xfrm>
            </p:grpSpPr>
            <p:sp>
              <p:nvSpPr>
                <p:cNvPr id="424" name="Oval 35"/>
                <p:cNvSpPr/>
                <p:nvPr/>
              </p:nvSpPr>
              <p:spPr>
                <a:xfrm>
                  <a:off x="-1" y="0"/>
                  <a:ext cx="672874" cy="68142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3A5E8A"/>
                  </a:solidFill>
                  <a:prstDash val="lgDashDotDot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25" name="Straight Arrow Connector 36"/>
                <p:cNvSpPr/>
                <p:nvPr/>
              </p:nvSpPr>
              <p:spPr>
                <a:xfrm>
                  <a:off x="-1" y="340713"/>
                  <a:ext cx="672874" cy="1"/>
                </a:xfrm>
                <a:prstGeom prst="line">
                  <a:avLst/>
                </a:prstGeom>
                <a:noFill/>
                <a:ln w="9525" cap="flat">
                  <a:solidFill>
                    <a:srgbClr val="4A7EBB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26" name="Straight Arrow Connector 37"/>
                <p:cNvSpPr/>
                <p:nvPr/>
              </p:nvSpPr>
              <p:spPr>
                <a:xfrm flipV="1">
                  <a:off x="336436" y="0"/>
                  <a:ext cx="1" cy="681427"/>
                </a:xfrm>
                <a:prstGeom prst="line">
                  <a:avLst/>
                </a:prstGeom>
                <a:noFill/>
                <a:ln w="9525" cap="flat">
                  <a:solidFill>
                    <a:srgbClr val="4A7EBB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27" name="Straight Arrow Connector 38"/>
                <p:cNvSpPr/>
                <p:nvPr/>
              </p:nvSpPr>
              <p:spPr>
                <a:xfrm flipV="1">
                  <a:off x="336435" y="0"/>
                  <a:ext cx="1" cy="340714"/>
                </a:xfrm>
                <a:prstGeom prst="line">
                  <a:avLst/>
                </a:prstGeom>
                <a:noFill/>
                <a:ln w="19050" cap="flat">
                  <a:solidFill>
                    <a:srgbClr val="00B05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pic>
            <p:nvPicPr>
              <p:cNvPr id="429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719549" y="220252"/>
                <a:ext cx="198657" cy="2011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40" name="Group 19"/>
          <p:cNvGrpSpPr/>
          <p:nvPr/>
        </p:nvGrpSpPr>
        <p:grpSpPr>
          <a:xfrm>
            <a:off x="7467689" y="2907589"/>
            <a:ext cx="933981" cy="916285"/>
            <a:chOff x="0" y="0"/>
            <a:chExt cx="933980" cy="916283"/>
          </a:xfrm>
        </p:grpSpPr>
        <p:pic>
          <p:nvPicPr>
            <p:cNvPr id="432" name="Picture 8" descr="Picture 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31123" y="0"/>
              <a:ext cx="222186" cy="2117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9" name="Group 24"/>
            <p:cNvGrpSpPr/>
            <p:nvPr/>
          </p:nvGrpSpPr>
          <p:grpSpPr>
            <a:xfrm>
              <a:off x="0" y="263867"/>
              <a:ext cx="933981" cy="652417"/>
              <a:chOff x="0" y="0"/>
              <a:chExt cx="933979" cy="652416"/>
            </a:xfrm>
          </p:grpSpPr>
          <p:grpSp>
            <p:nvGrpSpPr>
              <p:cNvPr id="437" name="Group 25"/>
              <p:cNvGrpSpPr/>
              <p:nvPr/>
            </p:nvGrpSpPr>
            <p:grpSpPr>
              <a:xfrm>
                <a:off x="0" y="0"/>
                <a:ext cx="684433" cy="652417"/>
                <a:chOff x="0" y="0"/>
                <a:chExt cx="684432" cy="652416"/>
              </a:xfrm>
            </p:grpSpPr>
            <p:sp>
              <p:nvSpPr>
                <p:cNvPr id="433" name="Oval 27"/>
                <p:cNvSpPr/>
                <p:nvPr/>
              </p:nvSpPr>
              <p:spPr>
                <a:xfrm>
                  <a:off x="0" y="0"/>
                  <a:ext cx="684432" cy="65241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3A5E8A"/>
                  </a:solidFill>
                  <a:prstDash val="lgDashDotDot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34" name="Straight Arrow Connector 28"/>
                <p:cNvSpPr/>
                <p:nvPr/>
              </p:nvSpPr>
              <p:spPr>
                <a:xfrm>
                  <a:off x="0" y="326208"/>
                  <a:ext cx="684432" cy="1"/>
                </a:xfrm>
                <a:prstGeom prst="line">
                  <a:avLst/>
                </a:prstGeom>
                <a:noFill/>
                <a:ln w="9525" cap="flat">
                  <a:solidFill>
                    <a:srgbClr val="4A7EBB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35" name="Straight Arrow Connector 29"/>
                <p:cNvSpPr/>
                <p:nvPr/>
              </p:nvSpPr>
              <p:spPr>
                <a:xfrm flipV="1">
                  <a:off x="342216" y="0"/>
                  <a:ext cx="1" cy="652417"/>
                </a:xfrm>
                <a:prstGeom prst="line">
                  <a:avLst/>
                </a:prstGeom>
                <a:noFill/>
                <a:ln w="9525" cap="flat">
                  <a:solidFill>
                    <a:srgbClr val="4A7EBB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36" name="Straight Arrow Connector 30"/>
                <p:cNvSpPr/>
                <p:nvPr/>
              </p:nvSpPr>
              <p:spPr>
                <a:xfrm>
                  <a:off x="342216" y="327478"/>
                  <a:ext cx="342217" cy="1"/>
                </a:xfrm>
                <a:prstGeom prst="line">
                  <a:avLst/>
                </a:prstGeom>
                <a:noFill/>
                <a:ln w="19050" cap="flat">
                  <a:solidFill>
                    <a:srgbClr val="00B05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pic>
            <p:nvPicPr>
              <p:cNvPr id="438" name="Picture 6" descr="Picture 6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731910" y="210875"/>
                <a:ext cx="202071" cy="192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41" name="Right Arrow 20"/>
          <p:cNvSpPr/>
          <p:nvPr/>
        </p:nvSpPr>
        <p:spPr>
          <a:xfrm>
            <a:off x="5501704" y="2915959"/>
            <a:ext cx="265762" cy="1310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2" name="Right Arrow 21"/>
          <p:cNvSpPr/>
          <p:nvPr/>
        </p:nvSpPr>
        <p:spPr>
          <a:xfrm rot="1601349">
            <a:off x="6996563" y="3189614"/>
            <a:ext cx="265762" cy="1310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3" name="Right Arrow 22"/>
          <p:cNvSpPr/>
          <p:nvPr/>
        </p:nvSpPr>
        <p:spPr>
          <a:xfrm rot="19249250">
            <a:off x="6992815" y="2598816"/>
            <a:ext cx="265762" cy="1310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4" name="Rectangle 47"/>
          <p:cNvSpPr txBox="1"/>
          <p:nvPr/>
        </p:nvSpPr>
        <p:spPr>
          <a:xfrm>
            <a:off x="4909630" y="1352861"/>
            <a:ext cx="411148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400"/>
            </a:lvl1pPr>
          </a:lstStyle>
          <a:p>
            <a:pPr/>
            <a:r>
              <a:t>Uncertainty of a pure state</a:t>
            </a:r>
          </a:p>
        </p:txBody>
      </p:sp>
      <p:sp>
        <p:nvSpPr>
          <p:cNvPr id="445" name="Straight Connector 48"/>
          <p:cNvSpPr/>
          <p:nvPr/>
        </p:nvSpPr>
        <p:spPr>
          <a:xfrm flipV="1">
            <a:off x="4690721" y="1352862"/>
            <a:ext cx="1" cy="5440363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446" name="TextBox 52"/>
          <p:cNvSpPr txBox="1"/>
          <p:nvPr/>
        </p:nvSpPr>
        <p:spPr>
          <a:xfrm>
            <a:off x="457199" y="3891932"/>
            <a:ext cx="4233522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/>
            </a:pPr>
          </a:p>
          <a:p>
            <a:pPr marL="285750" indent="-285750">
              <a:buSzPct val="100000"/>
              <a:buFont typeface="Arial"/>
              <a:buChar char="•"/>
              <a:defRPr b="1" sz="2400"/>
            </a:pPr>
            <a:r>
              <a:t>Multiple words </a:t>
            </a:r>
            <a:r>
              <a:rPr b="0"/>
              <a:t>may be combined in different ways</a:t>
            </a:r>
          </a:p>
        </p:txBody>
      </p:sp>
      <p:pic>
        <p:nvPicPr>
          <p:cNvPr id="447" name="Picture 53" descr="Picture 5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66267" y="5541286"/>
            <a:ext cx="563569" cy="760095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Rectangle 54"/>
          <p:cNvSpPr txBox="1"/>
          <p:nvPr/>
        </p:nvSpPr>
        <p:spPr>
          <a:xfrm>
            <a:off x="1729156" y="5096726"/>
            <a:ext cx="1588909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2000"/>
            </a:lvl1pPr>
          </a:lstStyle>
          <a:p>
            <a:pPr/>
            <a:r>
              <a:t>“Ivory tower”</a:t>
            </a:r>
          </a:p>
        </p:txBody>
      </p:sp>
      <p:pic>
        <p:nvPicPr>
          <p:cNvPr id="449" name="Picture 12" descr="Picture 1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544754" y="5456723"/>
            <a:ext cx="1546619" cy="849855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Rectangle 56"/>
          <p:cNvSpPr txBox="1"/>
          <p:nvPr/>
        </p:nvSpPr>
        <p:spPr>
          <a:xfrm>
            <a:off x="4977789" y="4186549"/>
            <a:ext cx="431910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400"/>
            </a:lvl1pPr>
          </a:lstStyle>
          <a:p>
            <a:pPr/>
            <a:r>
              <a:t>Uncertainty of a mixed state</a:t>
            </a:r>
          </a:p>
        </p:txBody>
      </p:sp>
      <p:grpSp>
        <p:nvGrpSpPr>
          <p:cNvPr id="485" name="Group 49"/>
          <p:cNvGrpSpPr/>
          <p:nvPr/>
        </p:nvGrpSpPr>
        <p:grpSpPr>
          <a:xfrm>
            <a:off x="5065009" y="4779618"/>
            <a:ext cx="3547646" cy="1531477"/>
            <a:chOff x="0" y="0"/>
            <a:chExt cx="3547644" cy="1531476"/>
          </a:xfrm>
        </p:grpSpPr>
        <p:grpSp>
          <p:nvGrpSpPr>
            <p:cNvPr id="459" name="组合 9"/>
            <p:cNvGrpSpPr/>
            <p:nvPr/>
          </p:nvGrpSpPr>
          <p:grpSpPr>
            <a:xfrm>
              <a:off x="0" y="257595"/>
              <a:ext cx="512920" cy="990045"/>
              <a:chOff x="-1" y="0"/>
              <a:chExt cx="512919" cy="990044"/>
            </a:xfrm>
          </p:grpSpPr>
          <p:grpSp>
            <p:nvGrpSpPr>
              <p:cNvPr id="454" name="Can 174"/>
              <p:cNvGrpSpPr/>
              <p:nvPr/>
            </p:nvGrpSpPr>
            <p:grpSpPr>
              <a:xfrm>
                <a:off x="-2" y="-1"/>
                <a:ext cx="512921" cy="990046"/>
                <a:chOff x="-1" y="0"/>
                <a:chExt cx="512919" cy="990044"/>
              </a:xfrm>
            </p:grpSpPr>
            <p:sp>
              <p:nvSpPr>
                <p:cNvPr id="451" name="Shape"/>
                <p:cNvSpPr/>
                <p:nvPr/>
              </p:nvSpPr>
              <p:spPr>
                <a:xfrm>
                  <a:off x="-2" y="-1"/>
                  <a:ext cx="512921" cy="9900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399"/>
                      </a:moveTo>
                      <a:cubicBezTo>
                        <a:pt x="0" y="626"/>
                        <a:pt x="4835" y="0"/>
                        <a:pt x="10800" y="0"/>
                      </a:cubicBezTo>
                      <a:cubicBezTo>
                        <a:pt x="16765" y="0"/>
                        <a:pt x="21600" y="626"/>
                        <a:pt x="21600" y="1399"/>
                      </a:cubicBezTo>
                      <a:lnTo>
                        <a:pt x="21600" y="20201"/>
                      </a:lnTo>
                      <a:cubicBezTo>
                        <a:pt x="21600" y="20974"/>
                        <a:pt x="16765" y="21600"/>
                        <a:pt x="10800" y="21600"/>
                      </a:cubicBezTo>
                      <a:cubicBezTo>
                        <a:pt x="4835" y="21600"/>
                        <a:pt x="0" y="20974"/>
                        <a:pt x="0" y="2020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52" name="Oval"/>
                <p:cNvSpPr/>
                <p:nvPr/>
              </p:nvSpPr>
              <p:spPr>
                <a:xfrm>
                  <a:off x="-1" y="-1"/>
                  <a:ext cx="512920" cy="128231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>
                  <a:off x="-2" y="-1"/>
                  <a:ext cx="512920" cy="9900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399"/>
                      </a:moveTo>
                      <a:cubicBezTo>
                        <a:pt x="21600" y="2171"/>
                        <a:pt x="16765" y="2798"/>
                        <a:pt x="10800" y="2798"/>
                      </a:cubicBezTo>
                      <a:cubicBezTo>
                        <a:pt x="4835" y="2798"/>
                        <a:pt x="0" y="2171"/>
                        <a:pt x="0" y="1399"/>
                      </a:cubicBezTo>
                      <a:cubicBezTo>
                        <a:pt x="0" y="626"/>
                        <a:pt x="4835" y="0"/>
                        <a:pt x="10800" y="0"/>
                      </a:cubicBezTo>
                      <a:cubicBezTo>
                        <a:pt x="16765" y="0"/>
                        <a:pt x="21600" y="626"/>
                        <a:pt x="21600" y="1399"/>
                      </a:cubicBezTo>
                      <a:lnTo>
                        <a:pt x="21600" y="20201"/>
                      </a:lnTo>
                      <a:cubicBezTo>
                        <a:pt x="21600" y="20974"/>
                        <a:pt x="16765" y="21600"/>
                        <a:pt x="10800" y="21600"/>
                      </a:cubicBezTo>
                      <a:cubicBezTo>
                        <a:pt x="4835" y="21600"/>
                        <a:pt x="0" y="20974"/>
                        <a:pt x="0" y="20201"/>
                      </a:cubicBezTo>
                      <a:lnTo>
                        <a:pt x="0" y="1399"/>
                      </a:lnTo>
                    </a:path>
                  </a:pathLst>
                </a:custGeom>
                <a:noFill/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grpSp>
            <p:nvGrpSpPr>
              <p:cNvPr id="458" name="Group 175"/>
              <p:cNvGrpSpPr/>
              <p:nvPr/>
            </p:nvGrpSpPr>
            <p:grpSpPr>
              <a:xfrm>
                <a:off x="72030" y="232051"/>
                <a:ext cx="388121" cy="674638"/>
                <a:chOff x="0" y="0"/>
                <a:chExt cx="388120" cy="674636"/>
              </a:xfrm>
            </p:grpSpPr>
            <p:sp>
              <p:nvSpPr>
                <p:cNvPr id="455" name="Flowchart: Connector 176"/>
                <p:cNvSpPr/>
                <p:nvPr/>
              </p:nvSpPr>
              <p:spPr>
                <a:xfrm>
                  <a:off x="184448" y="0"/>
                  <a:ext cx="182525" cy="160523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56" name="Flowchart: Connector 177"/>
                <p:cNvSpPr/>
                <p:nvPr/>
              </p:nvSpPr>
              <p:spPr>
                <a:xfrm>
                  <a:off x="-1" y="263081"/>
                  <a:ext cx="182525" cy="160523"/>
                </a:xfrm>
                <a:prstGeom prst="ellipse">
                  <a:avLst/>
                </a:prstGeom>
                <a:solidFill>
                  <a:schemeClr val="accent6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57" name="Flowchart: Connector 178"/>
                <p:cNvSpPr/>
                <p:nvPr/>
              </p:nvSpPr>
              <p:spPr>
                <a:xfrm>
                  <a:off x="205598" y="514116"/>
                  <a:ext cx="182523" cy="160521"/>
                </a:xfrm>
                <a:prstGeom prst="ellipse">
                  <a:avLst/>
                </a:prstGeom>
                <a:solidFill>
                  <a:srgbClr val="00B050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</p:grpSp>
        <p:grpSp>
          <p:nvGrpSpPr>
            <p:cNvPr id="463" name="Group 63"/>
            <p:cNvGrpSpPr/>
            <p:nvPr/>
          </p:nvGrpSpPr>
          <p:grpSpPr>
            <a:xfrm>
              <a:off x="2959198" y="1022245"/>
              <a:ext cx="588447" cy="509232"/>
              <a:chOff x="0" y="0"/>
              <a:chExt cx="588445" cy="509230"/>
            </a:xfrm>
          </p:grpSpPr>
          <p:sp>
            <p:nvSpPr>
              <p:cNvPr id="460" name="Pie 64"/>
              <p:cNvSpPr/>
              <p:nvPr/>
            </p:nvSpPr>
            <p:spPr>
              <a:xfrm rot="19999343">
                <a:off x="56381" y="67032"/>
                <a:ext cx="233207" cy="306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25" h="21600" fill="norm" stroke="1" extrusionOk="0">
                    <a:moveTo>
                      <a:pt x="1006" y="21600"/>
                    </a:moveTo>
                    <a:lnTo>
                      <a:pt x="1006" y="21600"/>
                    </a:lnTo>
                    <a:cubicBezTo>
                      <a:pt x="-2375" y="12997"/>
                      <a:pt x="3041" y="3679"/>
                      <a:pt x="13103" y="789"/>
                    </a:cubicBezTo>
                    <a:cubicBezTo>
                      <a:pt x="14524" y="381"/>
                      <a:pt x="15995" y="116"/>
                      <a:pt x="17488" y="0"/>
                    </a:cubicBezTo>
                    <a:lnTo>
                      <a:pt x="19225" y="16366"/>
                    </a:lnTo>
                    <a:close/>
                  </a:path>
                </a:pathLst>
              </a:custGeom>
              <a:solidFill>
                <a:schemeClr val="accent6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61" name="Pie 65"/>
              <p:cNvSpPr/>
              <p:nvPr/>
            </p:nvSpPr>
            <p:spPr>
              <a:xfrm rot="10029110">
                <a:off x="145031" y="231948"/>
                <a:ext cx="422780" cy="233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709" fill="norm" stroke="1" extrusionOk="0">
                    <a:moveTo>
                      <a:pt x="0" y="15423"/>
                    </a:moveTo>
                    <a:lnTo>
                      <a:pt x="0" y="15423"/>
                    </a:lnTo>
                    <a:cubicBezTo>
                      <a:pt x="1431" y="4801"/>
                      <a:pt x="7796" y="-1891"/>
                      <a:pt x="14217" y="476"/>
                    </a:cubicBezTo>
                    <a:cubicBezTo>
                      <a:pt x="17251" y="1595"/>
                      <a:pt x="19901" y="4631"/>
                      <a:pt x="21600" y="8937"/>
                    </a:cubicBezTo>
                    <a:lnTo>
                      <a:pt x="11626" y="19709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62" name="Pie 66"/>
              <p:cNvSpPr/>
              <p:nvPr/>
            </p:nvSpPr>
            <p:spPr>
              <a:xfrm rot="5400000">
                <a:off x="251890" y="-62808"/>
                <a:ext cx="233174" cy="358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50" h="21600" fill="norm" stroke="1" extrusionOk="0">
                    <a:moveTo>
                      <a:pt x="2989" y="21600"/>
                    </a:moveTo>
                    <a:lnTo>
                      <a:pt x="2989" y="21600"/>
                    </a:lnTo>
                    <a:cubicBezTo>
                      <a:pt x="-2650" y="15070"/>
                      <a:pt x="-76" y="6390"/>
                      <a:pt x="8739" y="2213"/>
                    </a:cubicBezTo>
                    <a:cubicBezTo>
                      <a:pt x="11787" y="768"/>
                      <a:pt x="15331" y="0"/>
                      <a:pt x="18950" y="0"/>
                    </a:cubicBezTo>
                    <a:lnTo>
                      <a:pt x="18950" y="14036"/>
                    </a:lnTo>
                    <a:close/>
                  </a:path>
                </a:pathLst>
              </a:custGeom>
              <a:solidFill>
                <a:srgbClr val="00B050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467" name="Group 67"/>
            <p:cNvGrpSpPr/>
            <p:nvPr/>
          </p:nvGrpSpPr>
          <p:grpSpPr>
            <a:xfrm>
              <a:off x="2979276" y="-1"/>
              <a:ext cx="556407" cy="507913"/>
              <a:chOff x="0" y="0"/>
              <a:chExt cx="556405" cy="507911"/>
            </a:xfrm>
          </p:grpSpPr>
          <p:sp>
            <p:nvSpPr>
              <p:cNvPr id="464" name="Pie 68"/>
              <p:cNvSpPr/>
              <p:nvPr/>
            </p:nvSpPr>
            <p:spPr>
              <a:xfrm rot="9945386">
                <a:off x="112429" y="226410"/>
                <a:ext cx="421771" cy="233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3" fill="norm" stroke="1" extrusionOk="0">
                    <a:moveTo>
                      <a:pt x="0" y="14975"/>
                    </a:moveTo>
                    <a:lnTo>
                      <a:pt x="0" y="14975"/>
                    </a:lnTo>
                    <a:cubicBezTo>
                      <a:pt x="1557" y="4458"/>
                      <a:pt x="8014" y="-1997"/>
                      <a:pt x="14422" y="559"/>
                    </a:cubicBezTo>
                    <a:cubicBezTo>
                      <a:pt x="17373" y="1736"/>
                      <a:pt x="19940" y="4715"/>
                      <a:pt x="21600" y="8889"/>
                    </a:cubicBezTo>
                    <a:lnTo>
                      <a:pt x="11602" y="19603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65" name="Pie 69"/>
              <p:cNvSpPr/>
              <p:nvPr/>
            </p:nvSpPr>
            <p:spPr>
              <a:xfrm rot="20011631">
                <a:off x="42076" y="130922"/>
                <a:ext cx="233150" cy="243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68" h="21600" fill="norm" stroke="1" extrusionOk="0">
                    <a:moveTo>
                      <a:pt x="1412" y="21600"/>
                    </a:moveTo>
                    <a:lnTo>
                      <a:pt x="1412" y="21600"/>
                    </a:lnTo>
                    <a:cubicBezTo>
                      <a:pt x="-1432" y="14225"/>
                      <a:pt x="91" y="5833"/>
                      <a:pt x="5332" y="0"/>
                    </a:cubicBezTo>
                    <a:lnTo>
                      <a:pt x="20168" y="14003"/>
                    </a:lnTo>
                    <a:close/>
                  </a:path>
                </a:pathLst>
              </a:custGeom>
              <a:solidFill>
                <a:schemeClr val="accent6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66" name="Pie 70"/>
              <p:cNvSpPr/>
              <p:nvPr/>
            </p:nvSpPr>
            <p:spPr>
              <a:xfrm rot="5400000">
                <a:off x="166480" y="-111816"/>
                <a:ext cx="233206" cy="456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75" h="21600" fill="norm" stroke="1" extrusionOk="0">
                    <a:moveTo>
                      <a:pt x="13916" y="21600"/>
                    </a:moveTo>
                    <a:cubicBezTo>
                      <a:pt x="3651" y="19884"/>
                      <a:pt x="-2225" y="13758"/>
                      <a:pt x="790" y="7917"/>
                    </a:cubicBezTo>
                    <a:cubicBezTo>
                      <a:pt x="3213" y="3223"/>
                      <a:pt x="10780" y="0"/>
                      <a:pt x="19375" y="0"/>
                    </a:cubicBezTo>
                    <a:lnTo>
                      <a:pt x="19375" y="11024"/>
                    </a:lnTo>
                    <a:close/>
                  </a:path>
                </a:pathLst>
              </a:custGeom>
              <a:solidFill>
                <a:srgbClr val="00B050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sp>
          <p:nvSpPr>
            <p:cNvPr id="468" name="TextBox 71"/>
            <p:cNvSpPr txBox="1"/>
            <p:nvPr/>
          </p:nvSpPr>
          <p:spPr>
            <a:xfrm>
              <a:off x="3059576" y="560233"/>
              <a:ext cx="452095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or</a:t>
              </a:r>
            </a:p>
          </p:txBody>
        </p:sp>
        <p:sp>
          <p:nvSpPr>
            <p:cNvPr id="469" name="Right Arrow 72"/>
            <p:cNvSpPr/>
            <p:nvPr/>
          </p:nvSpPr>
          <p:spPr>
            <a:xfrm>
              <a:off x="1742292" y="720410"/>
              <a:ext cx="295233" cy="13479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76" name="Group 73"/>
            <p:cNvGrpSpPr/>
            <p:nvPr/>
          </p:nvGrpSpPr>
          <p:grpSpPr>
            <a:xfrm>
              <a:off x="2183501" y="496358"/>
              <a:ext cx="591231" cy="591231"/>
              <a:chOff x="0" y="0"/>
              <a:chExt cx="591229" cy="591229"/>
            </a:xfrm>
          </p:grpSpPr>
          <p:sp>
            <p:nvSpPr>
              <p:cNvPr id="470" name="Oval 74"/>
              <p:cNvSpPr/>
              <p:nvPr/>
            </p:nvSpPr>
            <p:spPr>
              <a:xfrm>
                <a:off x="0" y="0"/>
                <a:ext cx="591230" cy="591230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3A5E8A"/>
                </a:solidFill>
                <a:prstDash val="lgDashDotDot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1" name="Straight Arrow Connector 75"/>
              <p:cNvSpPr/>
              <p:nvPr/>
            </p:nvSpPr>
            <p:spPr>
              <a:xfrm>
                <a:off x="0" y="295614"/>
                <a:ext cx="591230" cy="1"/>
              </a:xfrm>
              <a:prstGeom prst="line">
                <a:avLst/>
              </a:prstGeom>
              <a:noFill/>
              <a:ln w="9525" cap="flat">
                <a:solidFill>
                  <a:srgbClr val="4A7EBB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72" name="Straight Arrow Connector 76"/>
              <p:cNvSpPr/>
              <p:nvPr/>
            </p:nvSpPr>
            <p:spPr>
              <a:xfrm flipV="1">
                <a:off x="295614" y="0"/>
                <a:ext cx="1" cy="591230"/>
              </a:xfrm>
              <a:prstGeom prst="line">
                <a:avLst/>
              </a:prstGeom>
              <a:noFill/>
              <a:ln w="9525" cap="flat">
                <a:solidFill>
                  <a:srgbClr val="4A7EBB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73" name="Straight Arrow Connector 77"/>
              <p:cNvSpPr/>
              <p:nvPr/>
            </p:nvSpPr>
            <p:spPr>
              <a:xfrm flipV="1">
                <a:off x="291743" y="160522"/>
                <a:ext cx="267825" cy="133681"/>
              </a:xfrm>
              <a:prstGeom prst="line">
                <a:avLst/>
              </a:prstGeom>
              <a:noFill/>
              <a:ln w="19050" cap="flat">
                <a:solidFill>
                  <a:srgbClr val="00B05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74" name="Straight Arrow Connector 78"/>
              <p:cNvSpPr/>
              <p:nvPr/>
            </p:nvSpPr>
            <p:spPr>
              <a:xfrm flipH="1" flipV="1">
                <a:off x="27793" y="159109"/>
                <a:ext cx="267822" cy="135094"/>
              </a:xfrm>
              <a:prstGeom prst="line">
                <a:avLst/>
              </a:prstGeom>
              <a:noFill/>
              <a:ln w="1905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475" name="Straight Arrow Connector 79"/>
              <p:cNvSpPr/>
              <p:nvPr/>
            </p:nvSpPr>
            <p:spPr>
              <a:xfrm>
                <a:off x="295614" y="294202"/>
                <a:ext cx="130042" cy="273253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482" name="Group 80"/>
            <p:cNvGrpSpPr/>
            <p:nvPr/>
          </p:nvGrpSpPr>
          <p:grpSpPr>
            <a:xfrm>
              <a:off x="1012553" y="496358"/>
              <a:ext cx="598176" cy="591231"/>
              <a:chOff x="0" y="0"/>
              <a:chExt cx="598174" cy="591229"/>
            </a:xfrm>
          </p:grpSpPr>
          <p:grpSp>
            <p:nvGrpSpPr>
              <p:cNvPr id="480" name="Group 81"/>
              <p:cNvGrpSpPr/>
              <p:nvPr/>
            </p:nvGrpSpPr>
            <p:grpSpPr>
              <a:xfrm>
                <a:off x="0" y="0"/>
                <a:ext cx="591230" cy="591231"/>
                <a:chOff x="0" y="0"/>
                <a:chExt cx="591229" cy="591229"/>
              </a:xfrm>
            </p:grpSpPr>
            <p:sp>
              <p:nvSpPr>
                <p:cNvPr id="477" name="Oval 83"/>
                <p:cNvSpPr/>
                <p:nvPr/>
              </p:nvSpPr>
              <p:spPr>
                <a:xfrm>
                  <a:off x="0" y="0"/>
                  <a:ext cx="591230" cy="59123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>
                  <a:solidFill>
                    <a:srgbClr val="3A5E8A"/>
                  </a:solidFill>
                  <a:prstDash val="lgDashDotDot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78" name="Straight Arrow Connector 84"/>
                <p:cNvSpPr/>
                <p:nvPr/>
              </p:nvSpPr>
              <p:spPr>
                <a:xfrm>
                  <a:off x="0" y="295614"/>
                  <a:ext cx="591230" cy="1"/>
                </a:xfrm>
                <a:prstGeom prst="line">
                  <a:avLst/>
                </a:prstGeom>
                <a:noFill/>
                <a:ln w="9525" cap="flat">
                  <a:solidFill>
                    <a:srgbClr val="4A7EBB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479" name="Straight Arrow Connector 85"/>
                <p:cNvSpPr/>
                <p:nvPr/>
              </p:nvSpPr>
              <p:spPr>
                <a:xfrm flipV="1">
                  <a:off x="295614" y="0"/>
                  <a:ext cx="1" cy="591230"/>
                </a:xfrm>
                <a:prstGeom prst="line">
                  <a:avLst/>
                </a:prstGeom>
                <a:noFill/>
                <a:ln w="9525" cap="flat">
                  <a:solidFill>
                    <a:srgbClr val="4A7EBB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481" name="Oval 54"/>
              <p:cNvSpPr/>
              <p:nvPr/>
            </p:nvSpPr>
            <p:spPr>
              <a:xfrm flipH="1" rot="8745923">
                <a:off x="15128" y="197487"/>
                <a:ext cx="572565" cy="213597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sp>
          <p:nvSpPr>
            <p:cNvPr id="483" name="TextBox 86"/>
            <p:cNvSpPr txBox="1"/>
            <p:nvPr/>
          </p:nvSpPr>
          <p:spPr>
            <a:xfrm>
              <a:off x="2821096" y="579628"/>
              <a:ext cx="2899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+</a:t>
              </a:r>
            </a:p>
          </p:txBody>
        </p:sp>
        <p:sp>
          <p:nvSpPr>
            <p:cNvPr id="484" name="Right Arrow 87"/>
            <p:cNvSpPr/>
            <p:nvPr/>
          </p:nvSpPr>
          <p:spPr>
            <a:xfrm>
              <a:off x="649900" y="737880"/>
              <a:ext cx="295232" cy="13479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What did it learn?"/>
          <p:cNvSpPr txBox="1"/>
          <p:nvPr>
            <p:ph type="title"/>
          </p:nvPr>
        </p:nvSpPr>
        <p:spPr>
          <a:xfrm>
            <a:off x="536178" y="2266661"/>
            <a:ext cx="8229601" cy="1143001"/>
          </a:xfrm>
          <a:prstGeom prst="rect">
            <a:avLst/>
          </a:prstGeom>
        </p:spPr>
        <p:txBody>
          <a:bodyPr/>
          <a:lstStyle/>
          <a:p>
            <a:pPr/>
            <a:r>
              <a:t>What did it learn?</a:t>
            </a:r>
          </a:p>
        </p:txBody>
      </p:sp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lationship with Quantum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40663">
              <a:defRPr sz="3564"/>
            </a:pPr>
            <a:r>
              <a:t>Relationship with </a:t>
            </a:r>
            <a:r>
              <a:rPr b="1"/>
              <a:t>Quantum Machine Learning</a:t>
            </a:r>
          </a:p>
        </p:txBody>
      </p:sp>
      <p:sp>
        <p:nvSpPr>
          <p:cNvPr id="157" name="Classical Machine learning from Quantum, e.g. Boltzmann machine, Gradient decent…"/>
          <p:cNvSpPr txBox="1"/>
          <p:nvPr>
            <p:ph type="body" sz="half" idx="1"/>
          </p:nvPr>
        </p:nvSpPr>
        <p:spPr>
          <a:xfrm>
            <a:off x="1194752" y="5122267"/>
            <a:ext cx="7526656" cy="2833292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1400"/>
            </a:pPr>
            <a:r>
              <a:t>Classical Machine learning from Quantum, e.g. Boltzmann machine, Gradient decent</a:t>
            </a:r>
          </a:p>
          <a:p>
            <a:pPr marL="342899" indent="-342899">
              <a:defRPr sz="1400"/>
            </a:pPr>
            <a:r>
              <a:t>Machine Learning deployed on </a:t>
            </a:r>
            <a:r>
              <a:rPr b="1"/>
              <a:t>Quantum computers, s</a:t>
            </a:r>
            <a:r>
              <a:t>peed up the classical machine learning algorithms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1492" y="1964847"/>
            <a:ext cx="2664216" cy="2610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How to interpret trainable component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3607"/>
            </a:lvl1pPr>
          </a:lstStyle>
          <a:p>
            <a:pPr/>
            <a:r>
              <a:t>How to interpret trainable components?</a:t>
            </a:r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2" name="TextBox 4"/>
          <p:cNvSpPr txBox="1"/>
          <p:nvPr/>
        </p:nvSpPr>
        <p:spPr>
          <a:xfrm>
            <a:off x="475927" y="1540370"/>
            <a:ext cx="8496946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A unified quantum view of different levels of linguistic units </a:t>
            </a:r>
          </a:p>
          <a:p>
            <a:pPr lvl="1" marL="800100" indent="-342900">
              <a:buSzPct val="100000"/>
              <a:buFont typeface="Arial"/>
              <a:buChar char="•"/>
              <a:defRPr sz="2000"/>
            </a:pPr>
            <a:r>
              <a:t>Sememes</a:t>
            </a:r>
          </a:p>
          <a:p>
            <a:pPr lvl="1" marL="800100" indent="-342900">
              <a:buSzPct val="100000"/>
              <a:buFont typeface="Arial"/>
              <a:buChar char="•"/>
              <a:defRPr sz="2000"/>
            </a:pPr>
            <a:r>
              <a:t>Words</a:t>
            </a:r>
          </a:p>
          <a:p>
            <a:pPr lvl="1" marL="800100" indent="-342900">
              <a:buSzPct val="100000"/>
              <a:buFont typeface="Arial"/>
              <a:buChar char="•"/>
              <a:defRPr sz="2000"/>
            </a:pPr>
            <a:r>
              <a:t>Word Combinations </a:t>
            </a:r>
          </a:p>
          <a:p>
            <a:pPr lvl="1" marL="800100" indent="-342900">
              <a:buSzPct val="100000"/>
              <a:buFont typeface="Arial"/>
              <a:buChar char="•"/>
              <a:defRPr sz="2000"/>
            </a:pPr>
            <a:r>
              <a:t>Sentences</a:t>
            </a:r>
          </a:p>
          <a:p>
            <a:pPr>
              <a:defRPr sz="2400"/>
            </a:pPr>
            <a:r>
              <a:t>Therefore they can mutually interpret each other</a:t>
            </a:r>
          </a:p>
        </p:txBody>
      </p:sp>
      <p:sp>
        <p:nvSpPr>
          <p:cNvPr id="493" name="Line"/>
          <p:cNvSpPr/>
          <p:nvPr/>
        </p:nvSpPr>
        <p:spPr>
          <a:xfrm>
            <a:off x="2456975" y="5253408"/>
            <a:ext cx="2943123" cy="1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494" name="Line"/>
          <p:cNvSpPr/>
          <p:nvPr/>
        </p:nvSpPr>
        <p:spPr>
          <a:xfrm flipV="1">
            <a:off x="3928536" y="3989743"/>
            <a:ext cx="1" cy="2273330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495" name="Sememe"/>
          <p:cNvSpPr txBox="1"/>
          <p:nvPr/>
        </p:nvSpPr>
        <p:spPr>
          <a:xfrm>
            <a:off x="5450962" y="5186098"/>
            <a:ext cx="96764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Sememe</a:t>
            </a:r>
          </a:p>
        </p:txBody>
      </p:sp>
      <p:sp>
        <p:nvSpPr>
          <p:cNvPr id="496" name="Line"/>
          <p:cNvSpPr/>
          <p:nvPr/>
        </p:nvSpPr>
        <p:spPr>
          <a:xfrm flipV="1">
            <a:off x="3941490" y="4621404"/>
            <a:ext cx="1045974" cy="638340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497" name="Word"/>
          <p:cNvSpPr txBox="1"/>
          <p:nvPr/>
        </p:nvSpPr>
        <p:spPr>
          <a:xfrm>
            <a:off x="4978522" y="4469818"/>
            <a:ext cx="6273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9300"/>
                </a:solidFill>
              </a:defRPr>
            </a:lvl1pPr>
          </a:lstStyle>
          <a:p>
            <a:pPr/>
            <a:r>
              <a:t>Word</a:t>
            </a:r>
          </a:p>
        </p:txBody>
      </p:sp>
      <p:sp>
        <p:nvSpPr>
          <p:cNvPr id="498" name="Oval"/>
          <p:cNvSpPr/>
          <p:nvPr/>
        </p:nvSpPr>
        <p:spPr>
          <a:xfrm>
            <a:off x="3627582" y="4747445"/>
            <a:ext cx="601909" cy="1011926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499" name="Word combination"/>
          <p:cNvSpPr txBox="1"/>
          <p:nvPr/>
        </p:nvSpPr>
        <p:spPr>
          <a:xfrm>
            <a:off x="4134454" y="5678857"/>
            <a:ext cx="196274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Word combination</a:t>
            </a:r>
          </a:p>
        </p:txBody>
      </p:sp>
      <p:sp>
        <p:nvSpPr>
          <p:cNvPr id="500" name="Line"/>
          <p:cNvSpPr/>
          <p:nvPr/>
        </p:nvSpPr>
        <p:spPr>
          <a:xfrm flipH="1">
            <a:off x="3246272" y="4603461"/>
            <a:ext cx="1156033" cy="1530942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501" name="Oval"/>
          <p:cNvSpPr/>
          <p:nvPr/>
        </p:nvSpPr>
        <p:spPr>
          <a:xfrm>
            <a:off x="3636685" y="5044049"/>
            <a:ext cx="601909" cy="418718"/>
          </a:xfrm>
          <a:prstGeom prst="ellipse">
            <a:avLst/>
          </a:prstGeom>
          <a:ln w="254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502" name="Line"/>
          <p:cNvSpPr/>
          <p:nvPr/>
        </p:nvSpPr>
        <p:spPr>
          <a:xfrm flipH="1" flipV="1">
            <a:off x="2933591" y="4621112"/>
            <a:ext cx="952020" cy="638340"/>
          </a:xfrm>
          <a:prstGeom prst="line">
            <a:avLst/>
          </a:prstGeom>
          <a:ln w="25400">
            <a:solidFill>
              <a:schemeClr val="accent4">
                <a:satOff val="-1335"/>
                <a:lumOff val="-10274"/>
              </a:schemeClr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503" name="Measurement"/>
          <p:cNvSpPr txBox="1"/>
          <p:nvPr/>
        </p:nvSpPr>
        <p:spPr>
          <a:xfrm>
            <a:off x="2250562" y="4270110"/>
            <a:ext cx="1472057" cy="358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531B93"/>
                </a:solidFill>
              </a:defRPr>
            </a:lvl1pPr>
          </a:lstStyle>
          <a:p>
            <a:pPr/>
            <a:r>
              <a:t>Measurement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Hilbert Space</a:t>
            </a:r>
          </a:p>
        </p:txBody>
      </p:sp>
      <p:sp>
        <p:nvSpPr>
          <p:cNvPr id="506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6" name="组合 8"/>
          <p:cNvGrpSpPr/>
          <p:nvPr/>
        </p:nvGrpSpPr>
        <p:grpSpPr>
          <a:xfrm>
            <a:off x="635345" y="1653259"/>
            <a:ext cx="8185616" cy="4409002"/>
            <a:chOff x="0" y="0"/>
            <a:chExt cx="8185615" cy="4409000"/>
          </a:xfrm>
        </p:grpSpPr>
        <p:grpSp>
          <p:nvGrpSpPr>
            <p:cNvPr id="510" name="Can 174"/>
            <p:cNvGrpSpPr/>
            <p:nvPr/>
          </p:nvGrpSpPr>
          <p:grpSpPr>
            <a:xfrm>
              <a:off x="316843" y="845625"/>
              <a:ext cx="423957" cy="818328"/>
              <a:chOff x="-1" y="0"/>
              <a:chExt cx="423955" cy="818327"/>
            </a:xfrm>
          </p:grpSpPr>
          <p:sp>
            <p:nvSpPr>
              <p:cNvPr id="507" name="Shape"/>
              <p:cNvSpPr/>
              <p:nvPr/>
            </p:nvSpPr>
            <p:spPr>
              <a:xfrm>
                <a:off x="-1" y="0"/>
                <a:ext cx="423955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9"/>
                    </a:move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8" name="Oval"/>
              <p:cNvSpPr/>
              <p:nvPr/>
            </p:nvSpPr>
            <p:spPr>
              <a:xfrm>
                <a:off x="-1" y="-1"/>
                <a:ext cx="423956" cy="10598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9" name="Line"/>
              <p:cNvSpPr/>
              <p:nvPr/>
            </p:nvSpPr>
            <p:spPr>
              <a:xfrm>
                <a:off x="-2" y="0"/>
                <a:ext cx="423956" cy="818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399"/>
                    </a:moveTo>
                    <a:cubicBezTo>
                      <a:pt x="21600" y="2171"/>
                      <a:pt x="16765" y="2798"/>
                      <a:pt x="10800" y="2798"/>
                    </a:cubicBezTo>
                    <a:cubicBezTo>
                      <a:pt x="4835" y="2798"/>
                      <a:pt x="0" y="2171"/>
                      <a:pt x="0" y="1399"/>
                    </a:cubicBezTo>
                    <a:cubicBezTo>
                      <a:pt x="0" y="626"/>
                      <a:pt x="4835" y="0"/>
                      <a:pt x="10800" y="0"/>
                    </a:cubicBezTo>
                    <a:cubicBezTo>
                      <a:pt x="16765" y="0"/>
                      <a:pt x="21600" y="626"/>
                      <a:pt x="21600" y="1399"/>
                    </a:cubicBezTo>
                    <a:lnTo>
                      <a:pt x="21600" y="20201"/>
                    </a:lnTo>
                    <a:cubicBezTo>
                      <a:pt x="21600" y="20974"/>
                      <a:pt x="16765" y="21600"/>
                      <a:pt x="10800" y="21600"/>
                    </a:cubicBezTo>
                    <a:cubicBezTo>
                      <a:pt x="4835" y="21600"/>
                      <a:pt x="0" y="20974"/>
                      <a:pt x="0" y="20201"/>
                    </a:cubicBezTo>
                    <a:lnTo>
                      <a:pt x="0" y="1399"/>
                    </a:ln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11" name="TextBox 141"/>
            <p:cNvSpPr txBox="1"/>
            <p:nvPr/>
          </p:nvSpPr>
          <p:spPr>
            <a:xfrm>
              <a:off x="2350597" y="0"/>
              <a:ext cx="2208689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Word Semantic Composition</a:t>
              </a:r>
            </a:p>
          </p:txBody>
        </p:sp>
        <p:sp>
          <p:nvSpPr>
            <p:cNvPr id="512" name="TextBox 142"/>
            <p:cNvSpPr txBox="1"/>
            <p:nvPr/>
          </p:nvSpPr>
          <p:spPr>
            <a:xfrm>
              <a:off x="4445656" y="16941"/>
              <a:ext cx="2941745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High-level Semantic Features</a:t>
              </a:r>
            </a:p>
          </p:txBody>
        </p:sp>
        <p:sp>
          <p:nvSpPr>
            <p:cNvPr id="513" name="Right Arrow 66"/>
            <p:cNvSpPr/>
            <p:nvPr/>
          </p:nvSpPr>
          <p:spPr>
            <a:xfrm>
              <a:off x="2520760" y="1104823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4" name="Right Arrow 67"/>
            <p:cNvSpPr/>
            <p:nvPr/>
          </p:nvSpPr>
          <p:spPr>
            <a:xfrm>
              <a:off x="1001059" y="1130574"/>
              <a:ext cx="305144" cy="187397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5" name="Right Arrow 172"/>
            <p:cNvSpPr/>
            <p:nvPr/>
          </p:nvSpPr>
          <p:spPr>
            <a:xfrm>
              <a:off x="4101898" y="1131116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6" name="TextBox 151"/>
            <p:cNvSpPr txBox="1"/>
            <p:nvPr/>
          </p:nvSpPr>
          <p:spPr>
            <a:xfrm>
              <a:off x="0" y="169275"/>
              <a:ext cx="951109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/>
              </a:lvl1pPr>
            </a:lstStyle>
            <a:p>
              <a:pPr/>
              <a:r>
                <a:t>Words</a:t>
              </a:r>
            </a:p>
          </p:txBody>
        </p:sp>
        <p:sp>
          <p:nvSpPr>
            <p:cNvPr id="517" name="TextBox 152"/>
            <p:cNvSpPr txBox="1"/>
            <p:nvPr/>
          </p:nvSpPr>
          <p:spPr>
            <a:xfrm>
              <a:off x="1113483" y="11102"/>
              <a:ext cx="1407277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2200"/>
              </a:pPr>
              <a:r>
                <a:t>Word </a:t>
              </a:r>
            </a:p>
            <a:p>
              <a:pPr algn="ctr">
                <a:defRPr b="1" sz="2200"/>
              </a:pPr>
              <a:r>
                <a:t>Vectors</a:t>
              </a:r>
            </a:p>
          </p:txBody>
        </p:sp>
        <p:sp>
          <p:nvSpPr>
            <p:cNvPr id="518" name="TextBox 154"/>
            <p:cNvSpPr txBox="1"/>
            <p:nvPr/>
          </p:nvSpPr>
          <p:spPr>
            <a:xfrm>
              <a:off x="1033781" y="3647773"/>
              <a:ext cx="1566679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Pure States</a:t>
              </a:r>
            </a:p>
          </p:txBody>
        </p:sp>
        <p:sp>
          <p:nvSpPr>
            <p:cNvPr id="519" name="TextBox 155"/>
            <p:cNvSpPr txBox="1"/>
            <p:nvPr/>
          </p:nvSpPr>
          <p:spPr>
            <a:xfrm>
              <a:off x="2566987" y="3657160"/>
              <a:ext cx="1703187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200"/>
              </a:lvl1pPr>
            </a:lstStyle>
            <a:p>
              <a:pPr/>
              <a:r>
                <a:t>Mixed State</a:t>
              </a:r>
            </a:p>
          </p:txBody>
        </p:sp>
        <p:sp>
          <p:nvSpPr>
            <p:cNvPr id="520" name="TextBox 156"/>
            <p:cNvSpPr txBox="1"/>
            <p:nvPr/>
          </p:nvSpPr>
          <p:spPr>
            <a:xfrm>
              <a:off x="4500649" y="3657160"/>
              <a:ext cx="3093204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/>
              </a:lvl1pPr>
            </a:lstStyle>
            <a:p>
              <a:pPr/>
              <a:r>
                <a:t>Semantic Measurements</a:t>
              </a:r>
            </a:p>
          </p:txBody>
        </p:sp>
        <p:grpSp>
          <p:nvGrpSpPr>
            <p:cNvPr id="527" name="Group 19"/>
            <p:cNvGrpSpPr/>
            <p:nvPr/>
          </p:nvGrpSpPr>
          <p:grpSpPr>
            <a:xfrm>
              <a:off x="1539722" y="898395"/>
              <a:ext cx="611281" cy="614453"/>
              <a:chOff x="0" y="0"/>
              <a:chExt cx="611280" cy="614452"/>
            </a:xfrm>
          </p:grpSpPr>
          <p:sp>
            <p:nvSpPr>
              <p:cNvPr id="521" name="Straight Arrow Connector 173"/>
              <p:cNvSpPr/>
              <p:nvPr/>
            </p:nvSpPr>
            <p:spPr>
              <a:xfrm>
                <a:off x="5120" y="307226"/>
                <a:ext cx="606161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22" name="Straight Arrow Connector 171"/>
              <p:cNvSpPr/>
              <p:nvPr/>
            </p:nvSpPr>
            <p:spPr>
              <a:xfrm flipV="1">
                <a:off x="308200" y="0"/>
                <a:ext cx="1" cy="614452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23" name="Straight Arrow Connector 168"/>
              <p:cNvSpPr/>
              <p:nvPr/>
            </p:nvSpPr>
            <p:spPr>
              <a:xfrm>
                <a:off x="309907" y="307225"/>
                <a:ext cx="256172" cy="153039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24" name="Flowchart: Connector 169"/>
              <p:cNvSpPr/>
              <p:nvPr/>
            </p:nvSpPr>
            <p:spPr>
              <a:xfrm>
                <a:off x="5121" y="-1"/>
                <a:ext cx="606161" cy="614454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5" name="Straight Arrow Connector 170"/>
              <p:cNvSpPr/>
              <p:nvPr/>
            </p:nvSpPr>
            <p:spPr>
              <a:xfrm flipV="1">
                <a:off x="309907" y="979"/>
                <a:ext cx="80995" cy="306247"/>
              </a:xfrm>
              <a:prstGeom prst="line">
                <a:avLst/>
              </a:prstGeom>
              <a:noFill/>
              <a:ln w="12700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26" name="Straight Arrow Connector 167"/>
              <p:cNvSpPr/>
              <p:nvPr/>
            </p:nvSpPr>
            <p:spPr>
              <a:xfrm flipH="1">
                <a:off x="0" y="306962"/>
                <a:ext cx="309908" cy="121001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grpSp>
          <p:nvGrpSpPr>
            <p:cNvPr id="536" name="Group 20"/>
            <p:cNvGrpSpPr/>
            <p:nvPr/>
          </p:nvGrpSpPr>
          <p:grpSpPr>
            <a:xfrm>
              <a:off x="3094032" y="921789"/>
              <a:ext cx="616098" cy="624778"/>
              <a:chOff x="0" y="0"/>
              <a:chExt cx="616096" cy="624776"/>
            </a:xfrm>
          </p:grpSpPr>
          <p:grpSp>
            <p:nvGrpSpPr>
              <p:cNvPr id="534" name="Group 267"/>
              <p:cNvGrpSpPr/>
              <p:nvPr/>
            </p:nvGrpSpPr>
            <p:grpSpPr>
              <a:xfrm>
                <a:off x="0" y="2634"/>
                <a:ext cx="611281" cy="614453"/>
                <a:chOff x="0" y="0"/>
                <a:chExt cx="611280" cy="614452"/>
              </a:xfrm>
            </p:grpSpPr>
            <p:sp>
              <p:nvSpPr>
                <p:cNvPr id="528" name="Straight Arrow Connector 173"/>
                <p:cNvSpPr/>
                <p:nvPr/>
              </p:nvSpPr>
              <p:spPr>
                <a:xfrm>
                  <a:off x="5120" y="307226"/>
                  <a:ext cx="6061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529" name="Straight Arrow Connector 171"/>
                <p:cNvSpPr/>
                <p:nvPr/>
              </p:nvSpPr>
              <p:spPr>
                <a:xfrm flipV="1">
                  <a:off x="308200" y="0"/>
                  <a:ext cx="1" cy="614452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530" name="Straight Arrow Connector 168"/>
                <p:cNvSpPr/>
                <p:nvPr/>
              </p:nvSpPr>
              <p:spPr>
                <a:xfrm>
                  <a:off x="309907" y="307225"/>
                  <a:ext cx="256172" cy="153039"/>
                </a:xfrm>
                <a:prstGeom prst="line">
                  <a:avLst/>
                </a:prstGeom>
                <a:noFill/>
                <a:ln w="12700" cap="flat">
                  <a:solidFill>
                    <a:schemeClr val="accent3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531" name="Flowchart: Connector 169"/>
                <p:cNvSpPr/>
                <p:nvPr/>
              </p:nvSpPr>
              <p:spPr>
                <a:xfrm>
                  <a:off x="5121" y="-1"/>
                  <a:ext cx="606161" cy="614454"/>
                </a:xfrm>
                <a:prstGeom prst="ellips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dash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32" name="Straight Arrow Connector 170"/>
                <p:cNvSpPr/>
                <p:nvPr/>
              </p:nvSpPr>
              <p:spPr>
                <a:xfrm flipV="1">
                  <a:off x="309907" y="979"/>
                  <a:ext cx="80995" cy="306247"/>
                </a:xfrm>
                <a:prstGeom prst="line">
                  <a:avLst/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533" name="Straight Arrow Connector 167"/>
                <p:cNvSpPr/>
                <p:nvPr/>
              </p:nvSpPr>
              <p:spPr>
                <a:xfrm flipH="1">
                  <a:off x="0" y="306962"/>
                  <a:ext cx="309908" cy="121001"/>
                </a:xfrm>
                <a:prstGeom prst="line">
                  <a:avLst/>
                </a:prstGeom>
                <a:noFill/>
                <a:ln w="12700" cap="flat">
                  <a:solidFill>
                    <a:schemeClr val="accent6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535" name="Oval 158"/>
              <p:cNvSpPr/>
              <p:nvPr/>
            </p:nvSpPr>
            <p:spPr>
              <a:xfrm rot="18797117">
                <a:off x="17722" y="166999"/>
                <a:ext cx="584397" cy="29077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37" name="TextBox 33"/>
            <p:cNvSpPr txBox="1"/>
            <p:nvPr/>
          </p:nvSpPr>
          <p:spPr>
            <a:xfrm>
              <a:off x="6092999" y="946167"/>
              <a:ext cx="2880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…</a:t>
              </a:r>
            </a:p>
          </p:txBody>
        </p:sp>
        <p:grpSp>
          <p:nvGrpSpPr>
            <p:cNvPr id="548" name="组合 4"/>
            <p:cNvGrpSpPr/>
            <p:nvPr/>
          </p:nvGrpSpPr>
          <p:grpSpPr>
            <a:xfrm>
              <a:off x="4693674" y="845624"/>
              <a:ext cx="612353" cy="1182675"/>
              <a:chOff x="0" y="0"/>
              <a:chExt cx="612351" cy="1182674"/>
            </a:xfrm>
          </p:grpSpPr>
          <p:grpSp>
            <p:nvGrpSpPr>
              <p:cNvPr id="545" name="Group 31"/>
              <p:cNvGrpSpPr/>
              <p:nvPr/>
            </p:nvGrpSpPr>
            <p:grpSpPr>
              <a:xfrm>
                <a:off x="-1" y="0"/>
                <a:ext cx="612353" cy="624777"/>
                <a:chOff x="0" y="0"/>
                <a:chExt cx="612351" cy="624776"/>
              </a:xfrm>
            </p:grpSpPr>
            <p:grpSp>
              <p:nvGrpSpPr>
                <p:cNvPr id="543" name="Group 275"/>
                <p:cNvGrpSpPr/>
                <p:nvPr/>
              </p:nvGrpSpPr>
              <p:grpSpPr>
                <a:xfrm>
                  <a:off x="-1" y="0"/>
                  <a:ext cx="612353" cy="624777"/>
                  <a:chOff x="0" y="0"/>
                  <a:chExt cx="612351" cy="624776"/>
                </a:xfrm>
              </p:grpSpPr>
              <p:grpSp>
                <p:nvGrpSpPr>
                  <p:cNvPr id="541" name="Group 276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538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39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40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542" name="Oval 158"/>
                  <p:cNvSpPr/>
                  <p:nvPr/>
                </p:nvSpPr>
                <p:spPr>
                  <a:xfrm rot="18797117">
                    <a:off x="13977" y="166999"/>
                    <a:ext cx="584397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544" name="Straight Arrow Connector 168"/>
                <p:cNvSpPr/>
                <p:nvPr/>
              </p:nvSpPr>
              <p:spPr>
                <a:xfrm>
                  <a:off x="303078" y="309860"/>
                  <a:ext cx="215687" cy="21724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546" name="Straight Connector 35"/>
              <p:cNvSpPr/>
              <p:nvPr/>
            </p:nvSpPr>
            <p:spPr>
              <a:xfrm>
                <a:off x="306175" y="310760"/>
                <a:ext cx="105837" cy="105972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47" name="Rectangle 323"/>
              <p:cNvSpPr txBox="1"/>
              <p:nvPr/>
            </p:nvSpPr>
            <p:spPr>
              <a:xfrm>
                <a:off x="137289" y="937891"/>
                <a:ext cx="369310" cy="244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sz="2000"/>
              </a:p>
            </p:txBody>
          </p:sp>
        </p:grpSp>
        <p:grpSp>
          <p:nvGrpSpPr>
            <p:cNvPr id="559" name="组合 6"/>
            <p:cNvGrpSpPr/>
            <p:nvPr/>
          </p:nvGrpSpPr>
          <p:grpSpPr>
            <a:xfrm>
              <a:off x="5457936" y="860253"/>
              <a:ext cx="612353" cy="1168046"/>
              <a:chOff x="0" y="0"/>
              <a:chExt cx="612351" cy="1168045"/>
            </a:xfrm>
          </p:grpSpPr>
          <p:grpSp>
            <p:nvGrpSpPr>
              <p:cNvPr id="556" name="Group 29"/>
              <p:cNvGrpSpPr/>
              <p:nvPr/>
            </p:nvGrpSpPr>
            <p:grpSpPr>
              <a:xfrm>
                <a:off x="-1" y="0"/>
                <a:ext cx="612353" cy="624777"/>
                <a:chOff x="0" y="0"/>
                <a:chExt cx="612351" cy="624776"/>
              </a:xfrm>
            </p:grpSpPr>
            <p:grpSp>
              <p:nvGrpSpPr>
                <p:cNvPr id="554" name="Group 303"/>
                <p:cNvGrpSpPr/>
                <p:nvPr/>
              </p:nvGrpSpPr>
              <p:grpSpPr>
                <a:xfrm>
                  <a:off x="-1" y="0"/>
                  <a:ext cx="612353" cy="624777"/>
                  <a:chOff x="0" y="0"/>
                  <a:chExt cx="612351" cy="624776"/>
                </a:xfrm>
              </p:grpSpPr>
              <p:grpSp>
                <p:nvGrpSpPr>
                  <p:cNvPr id="552" name="Group 304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549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50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51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553" name="Oval 158"/>
                  <p:cNvSpPr/>
                  <p:nvPr/>
                </p:nvSpPr>
                <p:spPr>
                  <a:xfrm rot="18797117">
                    <a:off x="13977" y="166999"/>
                    <a:ext cx="584397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555" name="Straight Arrow Connector 168"/>
                <p:cNvSpPr/>
                <p:nvPr/>
              </p:nvSpPr>
              <p:spPr>
                <a:xfrm>
                  <a:off x="303078" y="309860"/>
                  <a:ext cx="107155" cy="3056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557" name="Straight Connector 319"/>
              <p:cNvSpPr/>
              <p:nvPr/>
            </p:nvSpPr>
            <p:spPr>
              <a:xfrm flipH="1" flipV="1">
                <a:off x="303079" y="308264"/>
                <a:ext cx="52592" cy="146982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58" name="Rectangle 324"/>
              <p:cNvSpPr txBox="1"/>
              <p:nvPr/>
            </p:nvSpPr>
            <p:spPr>
              <a:xfrm>
                <a:off x="121519" y="923262"/>
                <a:ext cx="369311" cy="244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sz="2000"/>
              </a:p>
            </p:txBody>
          </p:sp>
        </p:grpSp>
        <p:grpSp>
          <p:nvGrpSpPr>
            <p:cNvPr id="570" name="组合 7"/>
            <p:cNvGrpSpPr/>
            <p:nvPr/>
          </p:nvGrpSpPr>
          <p:grpSpPr>
            <a:xfrm>
              <a:off x="6416187" y="856732"/>
              <a:ext cx="612353" cy="1186924"/>
              <a:chOff x="0" y="0"/>
              <a:chExt cx="612351" cy="1186922"/>
            </a:xfrm>
          </p:grpSpPr>
          <p:grpSp>
            <p:nvGrpSpPr>
              <p:cNvPr id="567" name="Group 30"/>
              <p:cNvGrpSpPr/>
              <p:nvPr/>
            </p:nvGrpSpPr>
            <p:grpSpPr>
              <a:xfrm>
                <a:off x="-1" y="0"/>
                <a:ext cx="612353" cy="624777"/>
                <a:chOff x="0" y="0"/>
                <a:chExt cx="612351" cy="624776"/>
              </a:xfrm>
            </p:grpSpPr>
            <p:grpSp>
              <p:nvGrpSpPr>
                <p:cNvPr id="565" name="Group 310"/>
                <p:cNvGrpSpPr/>
                <p:nvPr/>
              </p:nvGrpSpPr>
              <p:grpSpPr>
                <a:xfrm>
                  <a:off x="-1" y="0"/>
                  <a:ext cx="612353" cy="624777"/>
                  <a:chOff x="0" y="0"/>
                  <a:chExt cx="612351" cy="624776"/>
                </a:xfrm>
              </p:grpSpPr>
              <p:grpSp>
                <p:nvGrpSpPr>
                  <p:cNvPr id="563" name="Group 311"/>
                  <p:cNvGrpSpPr/>
                  <p:nvPr/>
                </p:nvGrpSpPr>
                <p:grpSpPr>
                  <a:xfrm>
                    <a:off x="1375" y="2634"/>
                    <a:ext cx="606161" cy="614453"/>
                    <a:chOff x="0" y="0"/>
                    <a:chExt cx="606160" cy="614452"/>
                  </a:xfrm>
                </p:grpSpPr>
                <p:sp>
                  <p:nvSpPr>
                    <p:cNvPr id="560" name="Straight Arrow Connector 173"/>
                    <p:cNvSpPr/>
                    <p:nvPr/>
                  </p:nvSpPr>
                  <p:spPr>
                    <a:xfrm>
                      <a:off x="-1" y="307226"/>
                      <a:ext cx="606161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61" name="Straight Arrow Connector 171"/>
                    <p:cNvSpPr/>
                    <p:nvPr/>
                  </p:nvSpPr>
                  <p:spPr>
                    <a:xfrm flipV="1">
                      <a:off x="303079" y="0"/>
                      <a:ext cx="1" cy="61445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26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562" name="Flowchart: Connector 169"/>
                    <p:cNvSpPr/>
                    <p:nvPr/>
                  </p:nvSpPr>
                  <p:spPr>
                    <a:xfrm>
                      <a:off x="0" y="-1"/>
                      <a:ext cx="606160" cy="614454"/>
                    </a:xfrm>
                    <a:prstGeom prst="ellipse">
                      <a:avLst/>
                    </a:prstGeom>
                    <a:noFill/>
                    <a:ln w="25400" cap="flat">
                      <a:solidFill>
                        <a:srgbClr val="000000"/>
                      </a:solidFill>
                      <a:prstDash val="dash"/>
                      <a:round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</p:grpSp>
              <p:sp>
                <p:nvSpPr>
                  <p:cNvPr id="564" name="Oval 158"/>
                  <p:cNvSpPr/>
                  <p:nvPr/>
                </p:nvSpPr>
                <p:spPr>
                  <a:xfrm rot="18797117">
                    <a:off x="13977" y="166999"/>
                    <a:ext cx="584397" cy="290779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  <p:sp>
              <p:nvSpPr>
                <p:cNvPr id="566" name="Straight Arrow Connector 168"/>
                <p:cNvSpPr/>
                <p:nvPr/>
              </p:nvSpPr>
              <p:spPr>
                <a:xfrm flipH="1" flipV="1">
                  <a:off x="218302" y="11713"/>
                  <a:ext cx="84777" cy="2981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</p:grpSp>
          <p:sp>
            <p:nvSpPr>
              <p:cNvPr id="568" name="Straight Connector 320"/>
              <p:cNvSpPr/>
              <p:nvPr/>
            </p:nvSpPr>
            <p:spPr>
              <a:xfrm flipH="1" flipV="1">
                <a:off x="262571" y="143122"/>
                <a:ext cx="41885" cy="154231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69" name="Rectangle 326"/>
              <p:cNvSpPr txBox="1"/>
              <p:nvPr/>
            </p:nvSpPr>
            <p:spPr>
              <a:xfrm>
                <a:off x="126544" y="940156"/>
                <a:ext cx="376885" cy="2467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xmlns:a="http://schemas.openxmlformats.org/drawingml/2006/ma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xmlns:a="http://schemas.openxmlformats.org/drawingml/2006/ma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sz="2000"/>
              </a:p>
            </p:txBody>
          </p:sp>
        </p:grpSp>
        <p:sp>
          <p:nvSpPr>
            <p:cNvPr id="571" name="Rectangle 46"/>
            <p:cNvSpPr txBox="1"/>
            <p:nvPr/>
          </p:nvSpPr>
          <p:spPr>
            <a:xfrm>
              <a:off x="1559187" y="1691364"/>
              <a:ext cx="676377" cy="386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|"/>
                        <m:endChr m:val="〉"/>
                      </m:dPr>
                      <m:e>
                        <m:sSub>
                          <m:e>
                            <m:r>
                              <a:rPr xmlns:a="http://schemas.openxmlformats.org/drawingml/2006/mai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xmlns:a="http://schemas.openxmlformats.org/drawingml/2006/mai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m:oMathPara>
              </a14:m>
              <a:endParaRPr sz="2000"/>
            </a:p>
          </p:txBody>
        </p:sp>
        <p:sp>
          <p:nvSpPr>
            <p:cNvPr id="572" name="Rectangle 327"/>
            <p:cNvSpPr txBox="1"/>
            <p:nvPr/>
          </p:nvSpPr>
          <p:spPr>
            <a:xfrm>
              <a:off x="3348120" y="1735333"/>
              <a:ext cx="101271" cy="142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m:oMathPara>
              </a14:m>
            </a:p>
          </p:txBody>
        </p:sp>
        <p:sp>
          <p:nvSpPr>
            <p:cNvPr id="573" name="Right Arrow 172"/>
            <p:cNvSpPr/>
            <p:nvPr/>
          </p:nvSpPr>
          <p:spPr>
            <a:xfrm rot="2731758">
              <a:off x="7084179" y="1429311"/>
              <a:ext cx="336551" cy="201068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4" name="TextBox 10"/>
            <p:cNvSpPr txBox="1"/>
            <p:nvPr/>
          </p:nvSpPr>
          <p:spPr>
            <a:xfrm rot="5400000">
              <a:off x="7876944" y="1933077"/>
              <a:ext cx="28460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pPr/>
              <a:r>
                <a:t>…</a:t>
              </a:r>
            </a:p>
          </p:txBody>
        </p:sp>
        <p:pic>
          <p:nvPicPr>
            <p:cNvPr id="575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01787" y="2250382"/>
              <a:ext cx="848811" cy="1198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6" name="Right Arrow 66"/>
            <p:cNvSpPr/>
            <p:nvPr/>
          </p:nvSpPr>
          <p:spPr>
            <a:xfrm>
              <a:off x="2523475" y="2750629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77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19393" y="2434205"/>
              <a:ext cx="798375" cy="805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8" name="Right Arrow 66"/>
            <p:cNvSpPr/>
            <p:nvPr/>
          </p:nvSpPr>
          <p:spPr>
            <a:xfrm>
              <a:off x="4101898" y="2655965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79" name="Picture 6" descr="Pictur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444881" y="1352387"/>
              <a:ext cx="317227" cy="1120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0" name="TextBox 86"/>
            <p:cNvSpPr txBox="1"/>
            <p:nvPr/>
          </p:nvSpPr>
          <p:spPr>
            <a:xfrm>
              <a:off x="6129530" y="1752380"/>
              <a:ext cx="2880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…</a:t>
              </a:r>
            </a:p>
          </p:txBody>
        </p:sp>
        <p:pic>
          <p:nvPicPr>
            <p:cNvPr id="581" name="Picture 7" descr="Picture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692392" y="2483542"/>
              <a:ext cx="663255" cy="664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2" name="Picture 7" descr="Picture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82964" y="2473336"/>
              <a:ext cx="663255" cy="6641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3" name="TextBox 89"/>
            <p:cNvSpPr txBox="1"/>
            <p:nvPr/>
          </p:nvSpPr>
          <p:spPr>
            <a:xfrm>
              <a:off x="6128154" y="2568229"/>
              <a:ext cx="2880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…</a:t>
              </a:r>
            </a:p>
          </p:txBody>
        </p:sp>
        <p:pic>
          <p:nvPicPr>
            <p:cNvPr id="584" name="Picture 7" descr="Picture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438950" y="2483542"/>
              <a:ext cx="663255" cy="664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5" name="Right Arrow 172"/>
            <p:cNvSpPr/>
            <p:nvPr/>
          </p:nvSpPr>
          <p:spPr>
            <a:xfrm rot="19634282">
              <a:off x="7075414" y="2215504"/>
              <a:ext cx="336551" cy="20106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87" name="矩形 5"/>
          <p:cNvSpPr txBox="1"/>
          <p:nvPr/>
        </p:nvSpPr>
        <p:spPr>
          <a:xfrm>
            <a:off x="3158820" y="6125204"/>
            <a:ext cx="599122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00"/>
            </a:pPr>
            <a:r>
              <a:t>Benyou Wang*, Qiuchi Li*, Massimo Melucci, and Dawei Song. </a:t>
            </a:r>
            <a:r>
              <a:rPr i="1"/>
              <a:t>Semantic Hilbert Space for Text Representation Learning. </a:t>
            </a:r>
            <a:r>
              <a:t>In</a:t>
            </a:r>
            <a:r>
              <a:rPr i="1"/>
              <a:t> WWW2019</a:t>
            </a:r>
          </a:p>
        </p:txBody>
      </p:sp>
      <p:sp>
        <p:nvSpPr>
          <p:cNvPr id="588" name="Flowchart: Connector 176"/>
          <p:cNvSpPr/>
          <p:nvPr/>
        </p:nvSpPr>
        <p:spPr>
          <a:xfrm>
            <a:off x="1164167" y="2676064"/>
            <a:ext cx="150867" cy="13268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9" name="Flowchart: Connector 177"/>
          <p:cNvSpPr/>
          <p:nvPr/>
        </p:nvSpPr>
        <p:spPr>
          <a:xfrm>
            <a:off x="1011711" y="2893516"/>
            <a:ext cx="150867" cy="132681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0" name="Flowchart: Connector 178"/>
          <p:cNvSpPr/>
          <p:nvPr/>
        </p:nvSpPr>
        <p:spPr>
          <a:xfrm>
            <a:off x="1181648" y="3101010"/>
            <a:ext cx="150867" cy="132681"/>
          </a:xfrm>
          <a:prstGeom prst="ellipse">
            <a:avLst/>
          </a:prstGeom>
          <a:solidFill>
            <a:srgbClr val="00B050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 to Text Matching</a:t>
            </a:r>
          </a:p>
        </p:txBody>
      </p:sp>
      <p:sp>
        <p:nvSpPr>
          <p:cNvPr id="593" name="Slide Number Placeholder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9" name="Group 8"/>
          <p:cNvGrpSpPr/>
          <p:nvPr/>
        </p:nvGrpSpPr>
        <p:grpSpPr>
          <a:xfrm>
            <a:off x="4786367" y="1332836"/>
            <a:ext cx="932231" cy="877347"/>
            <a:chOff x="0" y="0"/>
            <a:chExt cx="932230" cy="877346"/>
          </a:xfrm>
        </p:grpSpPr>
        <p:grpSp>
          <p:nvGrpSpPr>
            <p:cNvPr id="597" name="Group 9"/>
            <p:cNvGrpSpPr/>
            <p:nvPr/>
          </p:nvGrpSpPr>
          <p:grpSpPr>
            <a:xfrm>
              <a:off x="-1" y="-1"/>
              <a:ext cx="932232" cy="877348"/>
              <a:chOff x="0" y="0"/>
              <a:chExt cx="932230" cy="877346"/>
            </a:xfrm>
          </p:grpSpPr>
          <p:sp>
            <p:nvSpPr>
              <p:cNvPr id="594" name="Straight Arrow Connector 173"/>
              <p:cNvSpPr/>
              <p:nvPr/>
            </p:nvSpPr>
            <p:spPr>
              <a:xfrm>
                <a:off x="-1" y="438673"/>
                <a:ext cx="932231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95" name="Straight Arrow Connector 171"/>
              <p:cNvSpPr/>
              <p:nvPr/>
            </p:nvSpPr>
            <p:spPr>
              <a:xfrm flipV="1">
                <a:off x="466114" y="0"/>
                <a:ext cx="1" cy="877345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596" name="Flowchart: Connector 169"/>
              <p:cNvSpPr/>
              <p:nvPr/>
            </p:nvSpPr>
            <p:spPr>
              <a:xfrm>
                <a:off x="-1" y="-1"/>
                <a:ext cx="932232" cy="877348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98" name="Oval 158"/>
            <p:cNvSpPr/>
            <p:nvPr/>
          </p:nvSpPr>
          <p:spPr>
            <a:xfrm rot="18797117">
              <a:off x="113741" y="256315"/>
              <a:ext cx="735545" cy="363797"/>
            </a:xfrm>
            <a:prstGeom prst="ellips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00" name="Rectangle 17"/>
          <p:cNvSpPr txBox="1"/>
          <p:nvPr/>
        </p:nvSpPr>
        <p:spPr>
          <a:xfrm>
            <a:off x="4396157" y="1498549"/>
            <a:ext cx="175178" cy="1878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sub>
                  </m:sSub>
                </m:oMath>
              </m:oMathPara>
            </a14:m>
            <a:endParaRPr>
              <a:solidFill>
                <a:srgbClr val="FF0000"/>
              </a:solidFill>
            </a:endParaRPr>
          </a:p>
        </p:txBody>
      </p:sp>
      <p:sp>
        <p:nvSpPr>
          <p:cNvPr id="601" name="Rectangle 27"/>
          <p:cNvSpPr txBox="1"/>
          <p:nvPr/>
        </p:nvSpPr>
        <p:spPr>
          <a:xfrm>
            <a:off x="4378947" y="5433478"/>
            <a:ext cx="17301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607" name="Group 31"/>
          <p:cNvGrpSpPr/>
          <p:nvPr/>
        </p:nvGrpSpPr>
        <p:grpSpPr>
          <a:xfrm>
            <a:off x="4855624" y="5215913"/>
            <a:ext cx="856603" cy="874545"/>
            <a:chOff x="0" y="0"/>
            <a:chExt cx="856601" cy="874544"/>
          </a:xfrm>
        </p:grpSpPr>
        <p:grpSp>
          <p:nvGrpSpPr>
            <p:cNvPr id="605" name="Group 32"/>
            <p:cNvGrpSpPr/>
            <p:nvPr/>
          </p:nvGrpSpPr>
          <p:grpSpPr>
            <a:xfrm>
              <a:off x="-1" y="-1"/>
              <a:ext cx="856603" cy="874546"/>
              <a:chOff x="0" y="0"/>
              <a:chExt cx="856601" cy="874544"/>
            </a:xfrm>
          </p:grpSpPr>
          <p:sp>
            <p:nvSpPr>
              <p:cNvPr id="602" name="Straight Arrow Connector 173"/>
              <p:cNvSpPr/>
              <p:nvPr/>
            </p:nvSpPr>
            <p:spPr>
              <a:xfrm>
                <a:off x="-1" y="437272"/>
                <a:ext cx="856603" cy="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03" name="Straight Arrow Connector 171"/>
              <p:cNvSpPr/>
              <p:nvPr/>
            </p:nvSpPr>
            <p:spPr>
              <a:xfrm flipV="1">
                <a:off x="428300" y="0"/>
                <a:ext cx="1" cy="874545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  <p:sp>
            <p:nvSpPr>
              <p:cNvPr id="604" name="Flowchart: Connector 169"/>
              <p:cNvSpPr/>
              <p:nvPr/>
            </p:nvSpPr>
            <p:spPr>
              <a:xfrm>
                <a:off x="0" y="-1"/>
                <a:ext cx="856602" cy="8745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606" name="Oval 158"/>
            <p:cNvSpPr/>
            <p:nvPr/>
          </p:nvSpPr>
          <p:spPr>
            <a:xfrm rot="1809860">
              <a:off x="135694" y="189721"/>
              <a:ext cx="614769" cy="513183"/>
            </a:xfrm>
            <a:prstGeom prst="ellipse">
              <a:avLst/>
            </a:prstGeom>
            <a:noFill/>
            <a:ln w="1270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08" name="Rectangle 29"/>
          <p:cNvSpPr/>
          <p:nvPr/>
        </p:nvSpPr>
        <p:spPr>
          <a:xfrm>
            <a:off x="2230959" y="3828298"/>
            <a:ext cx="2147988" cy="1075700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9" name="Rectangle 19"/>
          <p:cNvSpPr txBox="1"/>
          <p:nvPr/>
        </p:nvSpPr>
        <p:spPr>
          <a:xfrm>
            <a:off x="1518885" y="3305967"/>
            <a:ext cx="330218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100"/>
            </a:pPr>
            <a:r>
              <a:t>How did </a:t>
            </a:r>
            <a:r>
              <a:rPr>
                <a:solidFill>
                  <a:srgbClr val="FF0000"/>
                </a:solidFill>
              </a:rPr>
              <a:t>women’s role change during the war   </a:t>
            </a:r>
            <a:r>
              <a:t>?</a:t>
            </a:r>
            <a:r>
              <a:rPr sz="14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10" name="Rectangle 20"/>
          <p:cNvSpPr txBox="1"/>
          <p:nvPr/>
        </p:nvSpPr>
        <p:spPr>
          <a:xfrm>
            <a:off x="1536130" y="3792127"/>
            <a:ext cx="4363093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100"/>
            </a:pPr>
            <a:r>
              <a:t>the World</a:t>
            </a:r>
            <a:r>
              <a:rPr>
                <a:solidFill>
                  <a:srgbClr val="00B050"/>
                </a:solidFill>
              </a:rPr>
              <a:t> Wars started a new era for women’s </a:t>
            </a:r>
            <a:r>
              <a:t>opportunities</a:t>
            </a:r>
            <a:r>
              <a:rPr>
                <a:solidFill>
                  <a:srgbClr val="00B050"/>
                </a:solidFill>
              </a:rPr>
              <a:t> </a:t>
            </a:r>
            <a:r>
              <a:t>to… </a:t>
            </a:r>
          </a:p>
        </p:txBody>
      </p:sp>
      <p:sp>
        <p:nvSpPr>
          <p:cNvPr id="611" name="Straight Connector 22"/>
          <p:cNvSpPr/>
          <p:nvPr/>
        </p:nvSpPr>
        <p:spPr>
          <a:xfrm flipV="1">
            <a:off x="539551" y="3682019"/>
            <a:ext cx="5179047" cy="47360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612" name="Right Arrow 66"/>
          <p:cNvSpPr/>
          <p:nvPr/>
        </p:nvSpPr>
        <p:spPr>
          <a:xfrm rot="19508383">
            <a:off x="5942641" y="5084417"/>
            <a:ext cx="479216" cy="253789"/>
          </a:xfrm>
          <a:prstGeom prst="rightArrow">
            <a:avLst>
              <a:gd name="adj1" fmla="val 43684"/>
              <a:gd name="adj2" fmla="val 50000"/>
            </a:avLst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3" name="Rectangle 143"/>
          <p:cNvSpPr/>
          <p:nvPr/>
        </p:nvSpPr>
        <p:spPr>
          <a:xfrm>
            <a:off x="2112745" y="2420888"/>
            <a:ext cx="2176019" cy="1181362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29" name="组合 16"/>
          <p:cNvGrpSpPr/>
          <p:nvPr/>
        </p:nvGrpSpPr>
        <p:grpSpPr>
          <a:xfrm>
            <a:off x="5811080" y="2696169"/>
            <a:ext cx="2417632" cy="2038050"/>
            <a:chOff x="0" y="0"/>
            <a:chExt cx="2417630" cy="2038048"/>
          </a:xfrm>
        </p:grpSpPr>
        <p:grpSp>
          <p:nvGrpSpPr>
            <p:cNvPr id="619" name="Group 80"/>
            <p:cNvGrpSpPr/>
            <p:nvPr/>
          </p:nvGrpSpPr>
          <p:grpSpPr>
            <a:xfrm>
              <a:off x="456708" y="-1"/>
              <a:ext cx="1960923" cy="1920059"/>
              <a:chOff x="0" y="0"/>
              <a:chExt cx="1960921" cy="1920057"/>
            </a:xfrm>
          </p:grpSpPr>
          <p:grpSp>
            <p:nvGrpSpPr>
              <p:cNvPr id="617" name="Group 83"/>
              <p:cNvGrpSpPr/>
              <p:nvPr/>
            </p:nvGrpSpPr>
            <p:grpSpPr>
              <a:xfrm>
                <a:off x="-1" y="0"/>
                <a:ext cx="1960923" cy="1920058"/>
                <a:chOff x="0" y="0"/>
                <a:chExt cx="1960921" cy="1920057"/>
              </a:xfrm>
            </p:grpSpPr>
            <p:sp>
              <p:nvSpPr>
                <p:cNvPr id="614" name="Straight Arrow Connector 173"/>
                <p:cNvSpPr/>
                <p:nvPr/>
              </p:nvSpPr>
              <p:spPr>
                <a:xfrm>
                  <a:off x="-1" y="960030"/>
                  <a:ext cx="19609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615" name="Straight Arrow Connector 171"/>
                <p:cNvSpPr/>
                <p:nvPr/>
              </p:nvSpPr>
              <p:spPr>
                <a:xfrm flipV="1">
                  <a:off x="980460" y="0"/>
                  <a:ext cx="1" cy="192005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2600"/>
                      </a:solidFill>
                    </a:defRPr>
                  </a:pPr>
                </a:p>
              </p:txBody>
            </p:sp>
            <p:sp>
              <p:nvSpPr>
                <p:cNvPr id="616" name="Flowchart: Connector 169"/>
                <p:cNvSpPr/>
                <p:nvPr/>
              </p:nvSpPr>
              <p:spPr>
                <a:xfrm>
                  <a:off x="0" y="0"/>
                  <a:ext cx="1960922" cy="1920058"/>
                </a:xfrm>
                <a:prstGeom prst="ellips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dash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618" name="Straight Arrow Connector 168"/>
              <p:cNvSpPr/>
              <p:nvPr/>
            </p:nvSpPr>
            <p:spPr>
              <a:xfrm flipH="1">
                <a:off x="496720" y="939624"/>
                <a:ext cx="487193" cy="880935"/>
              </a:xfrm>
              <a:prstGeom prst="line">
                <a:avLst/>
              </a:prstGeom>
              <a:noFill/>
              <a:ln w="28575" cap="flat">
                <a:solidFill>
                  <a:srgbClr val="0070C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2600"/>
                    </a:solidFill>
                  </a:defRPr>
                </a:pPr>
              </a:p>
            </p:txBody>
          </p:sp>
        </p:grpSp>
        <p:sp>
          <p:nvSpPr>
            <p:cNvPr id="620" name="Straight Arrow Connector 168"/>
            <p:cNvSpPr/>
            <p:nvPr/>
          </p:nvSpPr>
          <p:spPr>
            <a:xfrm flipH="1">
              <a:off x="456709" y="951935"/>
              <a:ext cx="987919" cy="135114"/>
            </a:xfrm>
            <a:prstGeom prst="line">
              <a:avLst/>
            </a:prstGeom>
            <a:noFill/>
            <a:ln w="28575" cap="flat">
              <a:solidFill>
                <a:srgbClr val="0070C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21" name="Rectangle 96"/>
            <p:cNvSpPr txBox="1"/>
            <p:nvPr/>
          </p:nvSpPr>
          <p:spPr>
            <a:xfrm>
              <a:off x="0" y="965155"/>
              <a:ext cx="369310" cy="244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e>
                        <m: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〉</m:t>
                    </m:r>
                  </m:oMath>
                </m:oMathPara>
              </a14:m>
              <a:endParaRPr sz="2000"/>
            </a:p>
          </p:txBody>
        </p:sp>
        <p:sp>
          <p:nvSpPr>
            <p:cNvPr id="622" name="Oval 158"/>
            <p:cNvSpPr/>
            <p:nvPr/>
          </p:nvSpPr>
          <p:spPr>
            <a:xfrm rot="18797117">
              <a:off x="625613" y="531110"/>
              <a:ext cx="1703123" cy="830487"/>
            </a:xfrm>
            <a:prstGeom prst="ellips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3" name="Oval 158"/>
            <p:cNvSpPr/>
            <p:nvPr/>
          </p:nvSpPr>
          <p:spPr>
            <a:xfrm rot="2916923">
              <a:off x="655947" y="386347"/>
              <a:ext cx="1505037" cy="1159029"/>
            </a:xfrm>
            <a:prstGeom prst="ellipse">
              <a:avLst/>
            </a:prstGeom>
            <a:noFill/>
            <a:ln w="1270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4" name="Oval 182"/>
            <p:cNvSpPr/>
            <p:nvPr/>
          </p:nvSpPr>
          <p:spPr>
            <a:xfrm flipH="1">
              <a:off x="873570" y="979368"/>
              <a:ext cx="107681" cy="107681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5" name="Oval 183"/>
            <p:cNvSpPr/>
            <p:nvPr/>
          </p:nvSpPr>
          <p:spPr>
            <a:xfrm flipH="1">
              <a:off x="1014941" y="1575595"/>
              <a:ext cx="107681" cy="107681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6" name="Oval 184"/>
            <p:cNvSpPr/>
            <p:nvPr/>
          </p:nvSpPr>
          <p:spPr>
            <a:xfrm flipH="1">
              <a:off x="740869" y="996017"/>
              <a:ext cx="97893" cy="107681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7" name="Oval 185"/>
            <p:cNvSpPr/>
            <p:nvPr/>
          </p:nvSpPr>
          <p:spPr>
            <a:xfrm flipH="1">
              <a:off x="1089345" y="1443891"/>
              <a:ext cx="107681" cy="107681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8" name="Rectangle 186"/>
            <p:cNvSpPr txBox="1"/>
            <p:nvPr/>
          </p:nvSpPr>
          <p:spPr>
            <a:xfrm>
              <a:off x="645055" y="1793266"/>
              <a:ext cx="369311" cy="244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e>
                        <m: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xmlns:a="http://schemas.openxmlformats.org/drawingml/2006/ma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〉</m:t>
                    </m:r>
                  </m:oMath>
                </m:oMathPara>
              </a14:m>
              <a:endParaRPr sz="2000"/>
            </a:p>
          </p:txBody>
        </p:sp>
      </p:grpSp>
      <p:sp>
        <p:nvSpPr>
          <p:cNvPr id="630" name="Bent Arrow 188"/>
          <p:cNvSpPr/>
          <p:nvPr/>
        </p:nvSpPr>
        <p:spPr>
          <a:xfrm>
            <a:off x="3682060" y="1634139"/>
            <a:ext cx="453504" cy="49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1072"/>
                </a:lnTo>
                <a:cubicBezTo>
                  <a:pt x="0" y="6316"/>
                  <a:pt x="4231" y="2460"/>
                  <a:pt x="9450" y="2460"/>
                </a:cubicBezTo>
                <a:lnTo>
                  <a:pt x="16200" y="2460"/>
                </a:lnTo>
                <a:lnTo>
                  <a:pt x="16200" y="0"/>
                </a:lnTo>
                <a:lnTo>
                  <a:pt x="21600" y="4921"/>
                </a:lnTo>
                <a:lnTo>
                  <a:pt x="16200" y="9842"/>
                </a:lnTo>
                <a:lnTo>
                  <a:pt x="16200" y="7381"/>
                </a:lnTo>
                <a:lnTo>
                  <a:pt x="9450" y="7381"/>
                </a:lnTo>
                <a:cubicBezTo>
                  <a:pt x="7213" y="7381"/>
                  <a:pt x="5400" y="9033"/>
                  <a:pt x="5400" y="11072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2600"/>
                </a:solidFill>
              </a:defRPr>
            </a:pPr>
          </a:p>
        </p:txBody>
      </p:sp>
      <p:sp>
        <p:nvSpPr>
          <p:cNvPr id="631" name="TextBox 189"/>
          <p:cNvSpPr txBox="1"/>
          <p:nvPr/>
        </p:nvSpPr>
        <p:spPr>
          <a:xfrm>
            <a:off x="2559994" y="1827340"/>
            <a:ext cx="1218852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Mixture</a:t>
            </a:r>
          </a:p>
        </p:txBody>
      </p:sp>
      <p:sp>
        <p:nvSpPr>
          <p:cNvPr id="632" name="TextBox 190"/>
          <p:cNvSpPr txBox="1"/>
          <p:nvPr/>
        </p:nvSpPr>
        <p:spPr>
          <a:xfrm>
            <a:off x="2463666" y="5133537"/>
            <a:ext cx="105826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Mixture</a:t>
            </a:r>
          </a:p>
        </p:txBody>
      </p:sp>
      <p:sp>
        <p:nvSpPr>
          <p:cNvPr id="633" name="Bent Arrow 188"/>
          <p:cNvSpPr/>
          <p:nvPr/>
        </p:nvSpPr>
        <p:spPr>
          <a:xfrm flipH="1" rot="10800000">
            <a:off x="3637005" y="5254033"/>
            <a:ext cx="424735" cy="49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0369"/>
                </a:lnTo>
                <a:cubicBezTo>
                  <a:pt x="0" y="5915"/>
                  <a:pt x="4231" y="2304"/>
                  <a:pt x="9450" y="2304"/>
                </a:cubicBezTo>
                <a:lnTo>
                  <a:pt x="16200" y="2304"/>
                </a:lnTo>
                <a:lnTo>
                  <a:pt x="16200" y="0"/>
                </a:lnTo>
                <a:lnTo>
                  <a:pt x="21600" y="4609"/>
                </a:lnTo>
                <a:lnTo>
                  <a:pt x="16200" y="9217"/>
                </a:lnTo>
                <a:lnTo>
                  <a:pt x="16200" y="6913"/>
                </a:lnTo>
                <a:lnTo>
                  <a:pt x="9450" y="6913"/>
                </a:lnTo>
                <a:cubicBezTo>
                  <a:pt x="7213" y="6913"/>
                  <a:pt x="5400" y="8460"/>
                  <a:pt x="5400" y="10369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2600"/>
                </a:solidFill>
              </a:defRPr>
            </a:pPr>
          </a:p>
        </p:txBody>
      </p:sp>
      <p:grpSp>
        <p:nvGrpSpPr>
          <p:cNvPr id="638" name="组合 5"/>
          <p:cNvGrpSpPr/>
          <p:nvPr/>
        </p:nvGrpSpPr>
        <p:grpSpPr>
          <a:xfrm>
            <a:off x="2364719" y="2480187"/>
            <a:ext cx="133057" cy="884747"/>
            <a:chOff x="0" y="0"/>
            <a:chExt cx="133056" cy="884745"/>
          </a:xfrm>
        </p:grpSpPr>
        <p:sp>
          <p:nvSpPr>
            <p:cNvPr id="63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3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43" name="组合 292"/>
          <p:cNvGrpSpPr/>
          <p:nvPr/>
        </p:nvGrpSpPr>
        <p:grpSpPr>
          <a:xfrm>
            <a:off x="2756518" y="2490920"/>
            <a:ext cx="133057" cy="884747"/>
            <a:chOff x="0" y="0"/>
            <a:chExt cx="133056" cy="884745"/>
          </a:xfrm>
        </p:grpSpPr>
        <p:sp>
          <p:nvSpPr>
            <p:cNvPr id="63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4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48" name="组合 297"/>
          <p:cNvGrpSpPr/>
          <p:nvPr/>
        </p:nvGrpSpPr>
        <p:grpSpPr>
          <a:xfrm>
            <a:off x="3094395" y="2495551"/>
            <a:ext cx="133058" cy="884747"/>
            <a:chOff x="0" y="0"/>
            <a:chExt cx="133056" cy="884745"/>
          </a:xfrm>
        </p:grpSpPr>
        <p:sp>
          <p:nvSpPr>
            <p:cNvPr id="64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4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53" name="组合 302"/>
          <p:cNvGrpSpPr/>
          <p:nvPr/>
        </p:nvGrpSpPr>
        <p:grpSpPr>
          <a:xfrm>
            <a:off x="3516574" y="2500051"/>
            <a:ext cx="133057" cy="884747"/>
            <a:chOff x="0" y="0"/>
            <a:chExt cx="133056" cy="884745"/>
          </a:xfrm>
        </p:grpSpPr>
        <p:sp>
          <p:nvSpPr>
            <p:cNvPr id="64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5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58" name="组合 307"/>
          <p:cNvGrpSpPr/>
          <p:nvPr/>
        </p:nvGrpSpPr>
        <p:grpSpPr>
          <a:xfrm>
            <a:off x="3815084" y="2507744"/>
            <a:ext cx="133057" cy="884747"/>
            <a:chOff x="0" y="0"/>
            <a:chExt cx="133056" cy="884745"/>
          </a:xfrm>
        </p:grpSpPr>
        <p:sp>
          <p:nvSpPr>
            <p:cNvPr id="65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5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63" name="组合 312"/>
          <p:cNvGrpSpPr/>
          <p:nvPr/>
        </p:nvGrpSpPr>
        <p:grpSpPr>
          <a:xfrm>
            <a:off x="4053871" y="2515579"/>
            <a:ext cx="133057" cy="884747"/>
            <a:chOff x="0" y="0"/>
            <a:chExt cx="133056" cy="884745"/>
          </a:xfrm>
        </p:grpSpPr>
        <p:sp>
          <p:nvSpPr>
            <p:cNvPr id="65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6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68" name="组合 317"/>
          <p:cNvGrpSpPr/>
          <p:nvPr/>
        </p:nvGrpSpPr>
        <p:grpSpPr>
          <a:xfrm>
            <a:off x="4320740" y="2502542"/>
            <a:ext cx="133057" cy="884747"/>
            <a:chOff x="0" y="0"/>
            <a:chExt cx="133056" cy="884745"/>
          </a:xfrm>
        </p:grpSpPr>
        <p:sp>
          <p:nvSpPr>
            <p:cNvPr id="66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6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73" name="组合 357"/>
          <p:cNvGrpSpPr/>
          <p:nvPr/>
        </p:nvGrpSpPr>
        <p:grpSpPr>
          <a:xfrm>
            <a:off x="1923877" y="2480636"/>
            <a:ext cx="133057" cy="884747"/>
            <a:chOff x="0" y="0"/>
            <a:chExt cx="133056" cy="884745"/>
          </a:xfrm>
        </p:grpSpPr>
        <p:sp>
          <p:nvSpPr>
            <p:cNvPr id="66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7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78" name="组合 362"/>
          <p:cNvGrpSpPr/>
          <p:nvPr/>
        </p:nvGrpSpPr>
        <p:grpSpPr>
          <a:xfrm>
            <a:off x="1699700" y="2483360"/>
            <a:ext cx="133057" cy="884747"/>
            <a:chOff x="0" y="0"/>
            <a:chExt cx="133056" cy="884745"/>
          </a:xfrm>
        </p:grpSpPr>
        <p:sp>
          <p:nvSpPr>
            <p:cNvPr id="67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7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83" name="组合 322"/>
          <p:cNvGrpSpPr/>
          <p:nvPr/>
        </p:nvGrpSpPr>
        <p:grpSpPr>
          <a:xfrm>
            <a:off x="2323999" y="4007896"/>
            <a:ext cx="133057" cy="884747"/>
            <a:chOff x="0" y="0"/>
            <a:chExt cx="133056" cy="884745"/>
          </a:xfrm>
        </p:grpSpPr>
        <p:sp>
          <p:nvSpPr>
            <p:cNvPr id="67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8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88" name="组合 327"/>
          <p:cNvGrpSpPr/>
          <p:nvPr/>
        </p:nvGrpSpPr>
        <p:grpSpPr>
          <a:xfrm>
            <a:off x="2683685" y="4019253"/>
            <a:ext cx="133057" cy="884747"/>
            <a:chOff x="0" y="0"/>
            <a:chExt cx="133056" cy="884745"/>
          </a:xfrm>
        </p:grpSpPr>
        <p:sp>
          <p:nvSpPr>
            <p:cNvPr id="68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8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93" name="组合 332"/>
          <p:cNvGrpSpPr/>
          <p:nvPr/>
        </p:nvGrpSpPr>
        <p:grpSpPr>
          <a:xfrm>
            <a:off x="2968652" y="4007896"/>
            <a:ext cx="133057" cy="884747"/>
            <a:chOff x="0" y="0"/>
            <a:chExt cx="133056" cy="884745"/>
          </a:xfrm>
        </p:grpSpPr>
        <p:sp>
          <p:nvSpPr>
            <p:cNvPr id="68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9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98" name="组合 337"/>
          <p:cNvGrpSpPr/>
          <p:nvPr/>
        </p:nvGrpSpPr>
        <p:grpSpPr>
          <a:xfrm>
            <a:off x="3177065" y="4007896"/>
            <a:ext cx="133057" cy="884747"/>
            <a:chOff x="0" y="0"/>
            <a:chExt cx="133056" cy="884745"/>
          </a:xfrm>
        </p:grpSpPr>
        <p:sp>
          <p:nvSpPr>
            <p:cNvPr id="69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69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03" name="组合 342"/>
          <p:cNvGrpSpPr/>
          <p:nvPr/>
        </p:nvGrpSpPr>
        <p:grpSpPr>
          <a:xfrm>
            <a:off x="3426931" y="4005607"/>
            <a:ext cx="133057" cy="884747"/>
            <a:chOff x="0" y="0"/>
            <a:chExt cx="133056" cy="884745"/>
          </a:xfrm>
        </p:grpSpPr>
        <p:sp>
          <p:nvSpPr>
            <p:cNvPr id="69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0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08" name="组合 347"/>
          <p:cNvGrpSpPr/>
          <p:nvPr/>
        </p:nvGrpSpPr>
        <p:grpSpPr>
          <a:xfrm>
            <a:off x="3651148" y="4001732"/>
            <a:ext cx="133057" cy="884747"/>
            <a:chOff x="0" y="0"/>
            <a:chExt cx="133056" cy="884745"/>
          </a:xfrm>
        </p:grpSpPr>
        <p:sp>
          <p:nvSpPr>
            <p:cNvPr id="70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0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3" name="组合 352"/>
          <p:cNvGrpSpPr/>
          <p:nvPr/>
        </p:nvGrpSpPr>
        <p:grpSpPr>
          <a:xfrm>
            <a:off x="3943767" y="4001732"/>
            <a:ext cx="133057" cy="884747"/>
            <a:chOff x="0" y="0"/>
            <a:chExt cx="133056" cy="884745"/>
          </a:xfrm>
        </p:grpSpPr>
        <p:sp>
          <p:nvSpPr>
            <p:cNvPr id="70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1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00B05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8" name="组合 367"/>
          <p:cNvGrpSpPr/>
          <p:nvPr/>
        </p:nvGrpSpPr>
        <p:grpSpPr>
          <a:xfrm>
            <a:off x="1976727" y="4005607"/>
            <a:ext cx="133057" cy="884747"/>
            <a:chOff x="0" y="0"/>
            <a:chExt cx="133056" cy="884745"/>
          </a:xfrm>
        </p:grpSpPr>
        <p:sp>
          <p:nvSpPr>
            <p:cNvPr id="71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1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3" name="组合 372"/>
          <p:cNvGrpSpPr/>
          <p:nvPr/>
        </p:nvGrpSpPr>
        <p:grpSpPr>
          <a:xfrm>
            <a:off x="1620909" y="4005607"/>
            <a:ext cx="133057" cy="884747"/>
            <a:chOff x="0" y="0"/>
            <a:chExt cx="133056" cy="884745"/>
          </a:xfrm>
        </p:grpSpPr>
        <p:sp>
          <p:nvSpPr>
            <p:cNvPr id="71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2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8" name="组合 377"/>
          <p:cNvGrpSpPr/>
          <p:nvPr/>
        </p:nvGrpSpPr>
        <p:grpSpPr>
          <a:xfrm>
            <a:off x="4697803" y="4000001"/>
            <a:ext cx="133057" cy="884747"/>
            <a:chOff x="0" y="0"/>
            <a:chExt cx="133056" cy="884745"/>
          </a:xfrm>
        </p:grpSpPr>
        <p:sp>
          <p:nvSpPr>
            <p:cNvPr id="724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25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6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7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33" name="组合 382"/>
          <p:cNvGrpSpPr/>
          <p:nvPr/>
        </p:nvGrpSpPr>
        <p:grpSpPr>
          <a:xfrm>
            <a:off x="5186302" y="4001684"/>
            <a:ext cx="133057" cy="884747"/>
            <a:chOff x="0" y="0"/>
            <a:chExt cx="133056" cy="884745"/>
          </a:xfrm>
        </p:grpSpPr>
        <p:sp>
          <p:nvSpPr>
            <p:cNvPr id="729" name="Straight Connector 126"/>
            <p:cNvSpPr/>
            <p:nvPr/>
          </p:nvSpPr>
          <p:spPr>
            <a:xfrm flipH="1">
              <a:off x="58207" y="0"/>
              <a:ext cx="10336" cy="88474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30" name="Oval 48"/>
            <p:cNvSpPr/>
            <p:nvPr/>
          </p:nvSpPr>
          <p:spPr>
            <a:xfrm>
              <a:off x="497" y="415265"/>
              <a:ext cx="127700" cy="127699"/>
            </a:xfrm>
            <a:prstGeom prst="ellipse">
              <a:avLst/>
            </a:prstGeom>
            <a:solidFill>
              <a:srgbClr val="558ED5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1" name="Oval 111"/>
            <p:cNvSpPr/>
            <p:nvPr/>
          </p:nvSpPr>
          <p:spPr>
            <a:xfrm>
              <a:off x="5357" y="171543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2" name="Oval 118"/>
            <p:cNvSpPr/>
            <p:nvPr/>
          </p:nvSpPr>
          <p:spPr>
            <a:xfrm>
              <a:off x="-1" y="637005"/>
              <a:ext cx="127700" cy="12769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34" name="矩形 6"/>
          <p:cNvSpPr txBox="1"/>
          <p:nvPr/>
        </p:nvSpPr>
        <p:spPr>
          <a:xfrm>
            <a:off x="431767" y="3255622"/>
            <a:ext cx="1253094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Question:</a:t>
            </a:r>
          </a:p>
        </p:txBody>
      </p:sp>
      <p:sp>
        <p:nvSpPr>
          <p:cNvPr id="735" name="Right Arrow 66"/>
          <p:cNvSpPr/>
          <p:nvPr/>
        </p:nvSpPr>
        <p:spPr>
          <a:xfrm rot="2500836">
            <a:off x="6019463" y="2139219"/>
            <a:ext cx="479216" cy="253789"/>
          </a:xfrm>
          <a:prstGeom prst="rightArrow">
            <a:avLst>
              <a:gd name="adj1" fmla="val 43684"/>
              <a:gd name="adj2" fmla="val 50000"/>
            </a:avLst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6" name="矩形 25"/>
          <p:cNvSpPr txBox="1"/>
          <p:nvPr/>
        </p:nvSpPr>
        <p:spPr>
          <a:xfrm>
            <a:off x="485659" y="3737249"/>
            <a:ext cx="1147674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Answer: </a:t>
            </a:r>
          </a:p>
        </p:txBody>
      </p:sp>
      <p:sp>
        <p:nvSpPr>
          <p:cNvPr id="737" name="TextBox 147"/>
          <p:cNvSpPr txBox="1"/>
          <p:nvPr/>
        </p:nvSpPr>
        <p:spPr>
          <a:xfrm>
            <a:off x="6764508" y="4917221"/>
            <a:ext cx="172219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Measurement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3705"/>
            </a:lvl1pPr>
          </a:lstStyle>
          <a:p>
            <a:pPr/>
            <a:r>
              <a:t>Complex-valued Network for Matching</a:t>
            </a:r>
          </a:p>
        </p:txBody>
      </p:sp>
      <p:sp>
        <p:nvSpPr>
          <p:cNvPr id="740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624" y="1196751"/>
            <a:ext cx="7092354" cy="4804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Local Mixture </a:t>
            </a:r>
          </a:p>
        </p:txBody>
      </p:sp>
      <p:sp>
        <p:nvSpPr>
          <p:cNvPr id="744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5" name="TextBox 5"/>
          <p:cNvSpPr txBox="1"/>
          <p:nvPr/>
        </p:nvSpPr>
        <p:spPr>
          <a:xfrm>
            <a:off x="323527" y="1630159"/>
            <a:ext cx="2808314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endParaRPr b="1" sz="1400"/>
          </a:p>
          <a:p>
            <a:pPr algn="just">
              <a:defRPr sz="1400"/>
            </a:pPr>
          </a:p>
          <a:p>
            <a:pPr algn="just">
              <a:defRPr sz="1400"/>
            </a:pP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t>L2-normed word vectors as superposition states </a:t>
            </a:r>
          </a:p>
          <a:p>
            <a:pPr algn="just">
              <a:defRPr b="1" sz="1400"/>
            </a:pPr>
          </a:p>
          <a:p>
            <a:pPr algn="just">
              <a:defRPr b="1" sz="1400"/>
            </a:pPr>
          </a:p>
          <a:p>
            <a:pPr algn="just">
              <a:defRPr sz="1400"/>
            </a:pP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t>Softmax-normalized word L2-norms as mixture weights </a:t>
            </a:r>
          </a:p>
          <a:p>
            <a:pPr marL="285750" indent="-285750" algn="just">
              <a:buSzPct val="100000"/>
              <a:buFont typeface="Arial"/>
              <a:buChar char="•"/>
              <a:defRPr b="1" sz="1400"/>
            </a:pPr>
          </a:p>
          <a:p>
            <a:pPr marL="285750" indent="-285750">
              <a:buSzPct val="100000"/>
              <a:buFont typeface="Arial"/>
              <a:buChar char="•"/>
            </a:pPr>
          </a:p>
          <a:p>
            <a:pPr marL="285750" indent="-285750">
              <a:buSzPct val="100000"/>
              <a:buFont typeface="Arial"/>
              <a:buChar char="•"/>
            </a:pPr>
          </a:p>
        </p:txBody>
      </p:sp>
      <p:pic>
        <p:nvPicPr>
          <p:cNvPr id="74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6272" y="1638722"/>
            <a:ext cx="5439563" cy="3436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Result</a:t>
            </a:r>
          </a:p>
        </p:txBody>
      </p:sp>
      <p:sp>
        <p:nvSpPr>
          <p:cNvPr id="749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0" name="TextBox 8"/>
          <p:cNvSpPr txBox="1"/>
          <p:nvPr/>
        </p:nvSpPr>
        <p:spPr>
          <a:xfrm>
            <a:off x="539552" y="1128178"/>
            <a:ext cx="8147247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Effectiveness 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Competitive compared to strong baselines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Outperforms existing quantum-inspired QA model (Zhang et al. 2018)</a:t>
            </a:r>
          </a:p>
        </p:txBody>
      </p:sp>
      <p:pic>
        <p:nvPicPr>
          <p:cNvPr id="7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873" y="2479388"/>
            <a:ext cx="4397926" cy="3168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6744" y="2676698"/>
            <a:ext cx="4351312" cy="2984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Result</a:t>
            </a:r>
          </a:p>
        </p:txBody>
      </p:sp>
      <p:sp>
        <p:nvSpPr>
          <p:cNvPr id="755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6" name="TextBox 6"/>
          <p:cNvSpPr txBox="1"/>
          <p:nvPr/>
        </p:nvSpPr>
        <p:spPr>
          <a:xfrm>
            <a:off x="379808" y="1390631"/>
            <a:ext cx="5128296" cy="315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Ablation Test</a:t>
            </a:r>
          </a:p>
          <a:p>
            <a:pPr lvl="1" marL="800100" indent="-342900">
              <a:buSzPct val="100000"/>
              <a:buChar char="✓"/>
            </a:pPr>
            <a:r>
              <a:t>Complex-valued Embedding</a:t>
            </a:r>
          </a:p>
          <a:p>
            <a:pPr lvl="2" marL="1200150" indent="-285750">
              <a:buSzPct val="100000"/>
              <a:buFont typeface="Arial"/>
              <a:buChar char="•"/>
              <a:defRPr sz="1400"/>
            </a:pPr>
            <a:r>
              <a:t>non-linear combination of amplitudes and phases</a:t>
            </a:r>
          </a:p>
          <a:p>
            <a:pPr lvl="1" marL="800100" indent="-342900">
              <a:buSzPct val="100000"/>
              <a:buChar char="✓"/>
            </a:pPr>
            <a:r>
              <a:t>Local Mixture Strategy</a:t>
            </a:r>
          </a:p>
          <a:p>
            <a:pPr lvl="1" marL="800100" indent="-342900">
              <a:buSzPct val="100000"/>
              <a:buChar char="✓"/>
            </a:pPr>
          </a:p>
          <a:p>
            <a:pPr lvl="1" marL="800100" indent="-342900">
              <a:buSzPct val="100000"/>
              <a:buChar char="✓"/>
            </a:pPr>
            <a:r>
              <a:t>Trainable Measurement</a:t>
            </a:r>
          </a:p>
          <a:p>
            <a:pPr marL="342900" indent="-342900">
              <a:buSzPct val="100000"/>
              <a:buFont typeface="Arial"/>
              <a:buChar char="•"/>
              <a:defRPr sz="2400"/>
            </a:pPr>
          </a:p>
          <a:p>
            <a:pPr marL="342900" indent="-342900">
              <a:buSzPct val="100000"/>
              <a:buFont typeface="Arial"/>
              <a:buChar char="•"/>
              <a:defRPr sz="2000"/>
            </a:pPr>
          </a:p>
          <a:p>
            <a:pPr marL="342900" indent="-342900">
              <a:buSzPct val="100000"/>
              <a:buFont typeface="Arial"/>
              <a:buChar char="•"/>
              <a:defRPr sz="2000"/>
            </a:pPr>
          </a:p>
        </p:txBody>
      </p:sp>
      <p:pic>
        <p:nvPicPr>
          <p:cNvPr id="75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608" y="3433724"/>
            <a:ext cx="7233564" cy="2069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Transparency</a:t>
            </a:r>
          </a:p>
        </p:txBody>
      </p:sp>
      <p:sp>
        <p:nvSpPr>
          <p:cNvPr id="760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1" name="TextBox 4"/>
          <p:cNvSpPr txBox="1"/>
          <p:nvPr/>
        </p:nvSpPr>
        <p:spPr>
          <a:xfrm>
            <a:off x="971599" y="5051504"/>
            <a:ext cx="6984777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 algn="just">
              <a:buSzPct val="100000"/>
              <a:buFont typeface="Arial"/>
              <a:buChar char="•"/>
              <a:defRPr sz="2000"/>
            </a:pPr>
            <a:r>
              <a:t>With well-constraint complex values, CNM components can be </a:t>
            </a:r>
            <a:r>
              <a:rPr b="1"/>
              <a:t>explained</a:t>
            </a:r>
            <a:r>
              <a:t> as concrete </a:t>
            </a:r>
            <a:r>
              <a:rPr b="1"/>
              <a:t>quantum states</a:t>
            </a:r>
            <a:r>
              <a:t> at design phase</a:t>
            </a:r>
          </a:p>
        </p:txBody>
      </p:sp>
      <p:pic>
        <p:nvPicPr>
          <p:cNvPr id="76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631" y="1412332"/>
            <a:ext cx="6857746" cy="3456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Post-hoc Explainability</a:t>
            </a:r>
          </a:p>
        </p:txBody>
      </p:sp>
      <p:sp>
        <p:nvSpPr>
          <p:cNvPr id="765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6" name="TextBox 5"/>
          <p:cNvSpPr txBox="1"/>
          <p:nvPr/>
        </p:nvSpPr>
        <p:spPr>
          <a:xfrm>
            <a:off x="710351" y="1800358"/>
            <a:ext cx="843364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400"/>
            </a:lvl1pPr>
          </a:lstStyle>
          <a:p>
            <a:pPr/>
            <a:r>
              <a:t>Visualisation of word weights and matching patterns</a:t>
            </a:r>
          </a:p>
        </p:txBody>
      </p:sp>
      <p:grpSp>
        <p:nvGrpSpPr>
          <p:cNvPr id="769" name="Rounded Rectangle 7"/>
          <p:cNvGrpSpPr/>
          <p:nvPr/>
        </p:nvGrpSpPr>
        <p:grpSpPr>
          <a:xfrm>
            <a:off x="1056464" y="2379156"/>
            <a:ext cx="6923113" cy="1424941"/>
            <a:chOff x="0" y="0"/>
            <a:chExt cx="6923112" cy="1424939"/>
          </a:xfrm>
        </p:grpSpPr>
        <p:sp>
          <p:nvSpPr>
            <p:cNvPr id="767" name="Rounded Rectangle"/>
            <p:cNvSpPr/>
            <p:nvPr/>
          </p:nvSpPr>
          <p:spPr>
            <a:xfrm>
              <a:off x="0" y="162352"/>
              <a:ext cx="6923113" cy="1100237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68" name="Q: Who is the [president or chief executive of Amtrak] ?…"/>
            <p:cNvSpPr txBox="1"/>
            <p:nvPr/>
          </p:nvSpPr>
          <p:spPr>
            <a:xfrm>
              <a:off x="53708" y="0"/>
              <a:ext cx="6815696" cy="1424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just"/>
            </a:p>
            <a:p>
              <a:pPr algn="just"/>
              <a:r>
                <a:t>Q: Who is the [</a:t>
              </a:r>
              <a:r>
                <a:rPr>
                  <a:solidFill>
                    <a:srgbClr val="000099"/>
                  </a:solidFill>
                </a:rPr>
                <a:t>president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B0F0"/>
                  </a:solidFill>
                </a:rPr>
                <a:t>or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00FF"/>
                  </a:solidFill>
                </a:rPr>
                <a:t>chief executive </a:t>
              </a:r>
              <a:r>
                <a:rPr>
                  <a:solidFill>
                    <a:srgbClr val="00B0F0"/>
                  </a:solidFill>
                </a:rPr>
                <a:t>of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66FF"/>
                  </a:solidFill>
                </a:rPr>
                <a:t>Amtrak</a:t>
              </a:r>
              <a:r>
                <a:t>] ?     </a:t>
              </a:r>
              <a:endParaRPr>
                <a:solidFill>
                  <a:srgbClr val="FFFFFF"/>
                </a:solidFill>
              </a:endParaRPr>
            </a:p>
            <a:p>
              <a:pPr algn="just"/>
              <a:r>
                <a:t>A: ...said George Warrington, [</a:t>
              </a:r>
              <a:r>
                <a:rPr>
                  <a:solidFill>
                    <a:srgbClr val="3366FF"/>
                  </a:solidFill>
                </a:rPr>
                <a:t>Amtrak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B0F0"/>
                  </a:solidFill>
                </a:rPr>
                <a:t>’s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110795"/>
                  </a:solidFill>
                </a:rPr>
                <a:t>president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B0F0"/>
                  </a:solidFill>
                </a:rPr>
                <a:t>and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00FF"/>
                  </a:solidFill>
                </a:rPr>
                <a:t>chief executive</a:t>
              </a:r>
              <a:r>
                <a:t>].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2" name="Rounded Rectangle 8"/>
          <p:cNvGrpSpPr/>
          <p:nvPr/>
        </p:nvGrpSpPr>
        <p:grpSpPr>
          <a:xfrm>
            <a:off x="1056464" y="4365680"/>
            <a:ext cx="6923113" cy="1120725"/>
            <a:chOff x="0" y="0"/>
            <a:chExt cx="6923112" cy="1120724"/>
          </a:xfrm>
        </p:grpSpPr>
        <p:sp>
          <p:nvSpPr>
            <p:cNvPr id="770" name="Rounded Rectangle"/>
            <p:cNvSpPr/>
            <p:nvPr/>
          </p:nvSpPr>
          <p:spPr>
            <a:xfrm>
              <a:off x="0" y="0"/>
              <a:ext cx="6923113" cy="1120725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 sz="2400">
                  <a:solidFill>
                    <a:srgbClr val="FF2600"/>
                  </a:solidFill>
                </a:defRPr>
              </a:pPr>
            </a:p>
          </p:txBody>
        </p:sp>
        <p:sp>
          <p:nvSpPr>
            <p:cNvPr id="771" name="Q: How did [women ’s role change during the war] ?…"/>
            <p:cNvSpPr txBox="1"/>
            <p:nvPr/>
          </p:nvSpPr>
          <p:spPr>
            <a:xfrm>
              <a:off x="54708" y="114592"/>
              <a:ext cx="6813696" cy="89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just"/>
              <a:r>
                <a:t>Q: How did [</a:t>
              </a:r>
              <a:r>
                <a:rPr>
                  <a:solidFill>
                    <a:srgbClr val="0000FF"/>
                  </a:solidFill>
                </a:rPr>
                <a:t>women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B0F0"/>
                  </a:solidFill>
                </a:rPr>
                <a:t>’s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66FF"/>
                  </a:solidFill>
                </a:rPr>
                <a:t>role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0000FF"/>
                  </a:solidFill>
                </a:rPr>
                <a:t>change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99FF"/>
                  </a:solidFill>
                </a:rPr>
                <a:t>during the </a:t>
              </a:r>
              <a:r>
                <a:rPr>
                  <a:solidFill>
                    <a:srgbClr val="110795"/>
                  </a:solidFill>
                </a:rPr>
                <a:t>war</a:t>
              </a:r>
              <a:r>
                <a:t>] ?     </a:t>
              </a:r>
            </a:p>
            <a:p>
              <a:pPr algn="just"/>
              <a:r>
                <a:t>A: the [</a:t>
              </a:r>
              <a:r>
                <a:rPr>
                  <a:solidFill>
                    <a:srgbClr val="3366FF"/>
                  </a:solidFill>
                </a:rPr>
                <a:t>World </a:t>
              </a:r>
              <a:r>
                <a:rPr>
                  <a:solidFill>
                    <a:srgbClr val="110795"/>
                  </a:solidFill>
                </a:rPr>
                <a:t>Wars</a:t>
              </a:r>
              <a:r>
                <a:rPr>
                  <a:solidFill>
                    <a:srgbClr val="3366FF"/>
                  </a:solidFill>
                </a:rPr>
                <a:t> started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99FF"/>
                  </a:solidFill>
                </a:rPr>
                <a:t>a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66FF"/>
                  </a:solidFill>
                </a:rPr>
                <a:t>new era </a:t>
              </a:r>
              <a:r>
                <a:rPr>
                  <a:solidFill>
                    <a:srgbClr val="3399FF"/>
                  </a:solidFill>
                </a:rPr>
                <a:t>for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66FF"/>
                  </a:solidFill>
                </a:rPr>
                <a:t>women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3399FF"/>
                  </a:solidFill>
                </a:rPr>
                <a:t>’s</a:t>
              </a:r>
              <a:r>
                <a:t>] opportunities to…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Measurements</a:t>
            </a:r>
          </a:p>
        </p:txBody>
      </p:sp>
      <p:sp>
        <p:nvSpPr>
          <p:cNvPr id="775" name="Slide Number Placeholder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671" y="2636911"/>
            <a:ext cx="5938382" cy="2833599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Content Placeholder 2"/>
          <p:cNvSpPr txBox="1"/>
          <p:nvPr/>
        </p:nvSpPr>
        <p:spPr>
          <a:xfrm>
            <a:off x="474062" y="1340768"/>
            <a:ext cx="8229601" cy="3259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t>Each measurement is a pure state</a:t>
            </a:r>
            <a:endParaRPr sz="3200"/>
          </a:p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t>Understand measurement via neighboring words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/>
            </a:pPr>
          </a:p>
          <a:p>
            <a:pPr>
              <a:spcBef>
                <a:spcPts val="700"/>
              </a:spcBef>
              <a:defRPr sz="3200"/>
            </a:pP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xfrm>
            <a:off x="741981" y="670470"/>
            <a:ext cx="6172201" cy="742951"/>
          </a:xfrm>
          <a:prstGeom prst="rect">
            <a:avLst/>
          </a:prstGeom>
        </p:spPr>
        <p:txBody>
          <a:bodyPr/>
          <a:lstStyle/>
          <a:p>
            <a:pPr defTabSz="786384">
              <a:defRPr spc="-86" sz="3440">
                <a:solidFill>
                  <a:srgbClr val="000000"/>
                </a:solidFill>
              </a:defRPr>
            </a:pPr>
            <a:r>
              <a:t>Quantum theory</a:t>
            </a:r>
            <a:r>
              <a:t> </a:t>
            </a:r>
            <a:r>
              <a:t>Outside Physics</a:t>
            </a:r>
          </a:p>
        </p:txBody>
      </p:sp>
      <p:sp>
        <p:nvSpPr>
          <p:cNvPr id="162" name="Content Placeholder 2"/>
          <p:cNvSpPr txBox="1"/>
          <p:nvPr>
            <p:ph type="body" sz="half" idx="1"/>
          </p:nvPr>
        </p:nvSpPr>
        <p:spPr>
          <a:xfrm>
            <a:off x="4886374" y="1752802"/>
            <a:ext cx="3905757" cy="40994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200"/>
            </a:pPr>
          </a:p>
          <a:p>
            <a:pPr lvl="1" marL="450426" indent="-176106">
              <a:lnSpc>
                <a:spcPct val="80000"/>
              </a:lnSpc>
              <a:spcBef>
                <a:spcPts val="600"/>
              </a:spcBef>
              <a:defRPr sz="2600"/>
            </a:pPr>
            <a:r>
              <a:t>Social</a:t>
            </a:r>
            <a:r>
              <a:t> </a:t>
            </a:r>
            <a:r>
              <a:t>science </a:t>
            </a:r>
            <a:endParaRPr sz="1800"/>
          </a:p>
          <a:p>
            <a:pPr lvl="2" marL="731519" indent="-182880">
              <a:lnSpc>
                <a:spcPct val="80000"/>
              </a:lnSpc>
              <a:spcBef>
                <a:spcPts val="200"/>
              </a:spcBef>
              <a:defRPr sz="1200"/>
            </a:pPr>
            <a:r>
              <a:t>[E. Haven and A. Khrennikov. 2013. Quantum Social Science. Cambridge University Press.]</a:t>
            </a:r>
            <a:endParaRPr sz="1600"/>
          </a:p>
          <a:p>
            <a:pPr lvl="2" marL="731519" indent="-182880">
              <a:lnSpc>
                <a:spcPct val="80000"/>
              </a:lnSpc>
              <a:spcBef>
                <a:spcPts val="300"/>
              </a:spcBef>
              <a:defRPr sz="1400"/>
            </a:pPr>
          </a:p>
          <a:p>
            <a:pPr lvl="1" marL="449884" indent="-175564">
              <a:lnSpc>
                <a:spcPct val="80000"/>
              </a:lnSpc>
              <a:spcBef>
                <a:spcPts val="600"/>
              </a:spcBef>
            </a:pPr>
            <a:r>
              <a:t>Cognition science</a:t>
            </a:r>
            <a:endParaRPr sz="1800"/>
          </a:p>
          <a:p>
            <a:pPr lvl="2" marL="731519" indent="-182880">
              <a:lnSpc>
                <a:spcPct val="80000"/>
              </a:lnSpc>
              <a:spcBef>
                <a:spcPts val="200"/>
              </a:spcBef>
              <a:defRPr sz="1200"/>
            </a:pPr>
            <a:r>
              <a:t> [Jerome R. Busemeyer and Peter D. Bruza. 2013. Quantum Models of Cognition and Decision. Cambridge University Press]</a:t>
            </a:r>
            <a:endParaRPr sz="1600"/>
          </a:p>
          <a:p>
            <a:pPr lvl="2" marL="731519" indent="-182880">
              <a:lnSpc>
                <a:spcPct val="80000"/>
              </a:lnSpc>
              <a:spcBef>
                <a:spcPts val="300"/>
              </a:spcBef>
              <a:defRPr sz="1400"/>
            </a:pPr>
          </a:p>
          <a:p>
            <a:pPr lvl="1" marL="449884" indent="-175564">
              <a:lnSpc>
                <a:spcPct val="80000"/>
              </a:lnSpc>
              <a:spcBef>
                <a:spcPts val="600"/>
              </a:spcBef>
              <a:defRPr b="1"/>
            </a:pPr>
            <a:r>
              <a:t>Information</a:t>
            </a:r>
            <a:r>
              <a:t> </a:t>
            </a:r>
            <a:r>
              <a:t>retrieval </a:t>
            </a:r>
            <a:endParaRPr sz="1800"/>
          </a:p>
          <a:p>
            <a:pPr lvl="2" marL="731519" indent="-182880">
              <a:lnSpc>
                <a:spcPct val="80000"/>
              </a:lnSpc>
              <a:spcBef>
                <a:spcPts val="200"/>
              </a:spcBef>
              <a:defRPr sz="1200"/>
            </a:pPr>
            <a:r>
              <a:t>[Alessandro Sordoni, Jian-Yun Nie, and Yoshua Bengio. 2013. Modeling term dependencies with quantum language models for IR. In Proc. of SIGIR. ACM, 653–662.]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268" y="2731754"/>
            <a:ext cx="4312923" cy="242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Quantum mind/brain/consciousness/cognition"/>
          <p:cNvSpPr txBox="1"/>
          <p:nvPr/>
        </p:nvSpPr>
        <p:spPr>
          <a:xfrm>
            <a:off x="190515" y="2023110"/>
            <a:ext cx="431954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Quantum mind/brain/consciousness/cognition</a:t>
            </a:r>
          </a:p>
        </p:txBody>
      </p:sp>
      <p:sp>
        <p:nvSpPr>
          <p:cNvPr id="165" name="Our works do not rely on quantum cognition"/>
          <p:cNvSpPr txBox="1"/>
          <p:nvPr/>
        </p:nvSpPr>
        <p:spPr>
          <a:xfrm>
            <a:off x="1125082" y="5726716"/>
            <a:ext cx="6175681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75564" indent="-175564">
              <a:lnSpc>
                <a:spcPct val="80000"/>
              </a:lnSpc>
              <a:spcBef>
                <a:spcPts val="600"/>
              </a:spcBef>
              <a:buClr>
                <a:srgbClr val="93A299"/>
              </a:buClr>
              <a:buSzPct val="85000"/>
              <a:buFont typeface="Arial"/>
              <a:buChar char="•"/>
              <a:defRPr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Our works do not rely on quantum cognition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Word L2-norms</a:t>
            </a:r>
          </a:p>
        </p:txBody>
      </p:sp>
      <p:sp>
        <p:nvSpPr>
          <p:cNvPr id="780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624" y="2348880"/>
            <a:ext cx="6915153" cy="2907731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Content Placeholder 2"/>
          <p:cNvSpPr txBox="1"/>
          <p:nvPr/>
        </p:nvSpPr>
        <p:spPr>
          <a:xfrm>
            <a:off x="474062" y="1340768"/>
            <a:ext cx="8229601" cy="2606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t>Rank words by l2-norms and select most important and unimportant words</a:t>
            </a:r>
            <a:endParaRPr sz="3200"/>
          </a:p>
          <a:p>
            <a:pPr>
              <a:spcBef>
                <a:spcPts val="700"/>
              </a:spcBef>
              <a:defRPr sz="3200"/>
            </a:pP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Complex-valued Embedding</a:t>
            </a:r>
          </a:p>
        </p:txBody>
      </p:sp>
      <p:sp>
        <p:nvSpPr>
          <p:cNvPr id="785" name="Content Placeholder 2"/>
          <p:cNvSpPr txBox="1"/>
          <p:nvPr>
            <p:ph type="body" idx="1"/>
          </p:nvPr>
        </p:nvSpPr>
        <p:spPr>
          <a:xfrm>
            <a:off x="525047" y="1252299"/>
            <a:ext cx="8229601" cy="4525964"/>
          </a:xfrm>
          <a:prstGeom prst="rect">
            <a:avLst/>
          </a:prstGeom>
        </p:spPr>
        <p:txBody>
          <a:bodyPr/>
          <a:lstStyle/>
          <a:p>
            <a:pPr/>
            <a:r>
              <a:t>Non-linearity</a:t>
            </a:r>
          </a:p>
          <a:p>
            <a:pPr lvl="1" marL="0" indent="457200" algn="just">
              <a:spcBef>
                <a:spcPts val="600"/>
              </a:spcBef>
              <a:buSzTx/>
              <a:buNone/>
              <a:defRPr sz="2800"/>
            </a:pP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lvl="1" marL="0" indent="457200">
              <a:spcBef>
                <a:spcPts val="600"/>
              </a:spcBef>
              <a:buSzTx/>
              <a:buNone/>
              <a:defRPr sz="2800"/>
            </a:pP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lvl="1" marL="0" indent="457200">
              <a:spcBef>
                <a:spcPts val="600"/>
              </a:spcBef>
              <a:buSzTx/>
              <a:buNone/>
              <a:defRPr sz="2800"/>
            </a:pPr>
          </a:p>
          <a:p>
            <a:pPr/>
            <a:r>
              <a:t>Gated Addition </a:t>
            </a:r>
          </a:p>
        </p:txBody>
      </p:sp>
      <p:sp>
        <p:nvSpPr>
          <p:cNvPr id="786" name="Slide Number Placeholder 4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7" name="TextBox 5"/>
          <p:cNvSpPr txBox="1"/>
          <p:nvPr/>
        </p:nvSpPr>
        <p:spPr>
          <a:xfrm>
            <a:off x="1979711" y="3336211"/>
            <a:ext cx="1728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	</a:t>
            </a:r>
          </a:p>
        </p:txBody>
      </p:sp>
      <p:pic>
        <p:nvPicPr>
          <p:cNvPr id="7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989" y="3702823"/>
            <a:ext cx="6253989" cy="249432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789" name="Ivory tower ≠ Ivory + tower"/>
          <p:cNvSpPr txBox="1"/>
          <p:nvPr/>
        </p:nvSpPr>
        <p:spPr>
          <a:xfrm>
            <a:off x="2995343" y="2273129"/>
            <a:ext cx="29675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Ivory tower </a:t>
            </a:r>
            <a:r>
              <a:rPr sz="1900"/>
              <a:t>≠ Ivory + tower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Other Pot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Potentials</a:t>
            </a:r>
          </a:p>
        </p:txBody>
      </p:sp>
      <p:sp>
        <p:nvSpPr>
          <p:cNvPr id="7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3" name="Interpretability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/>
            <a:r>
              <a:t>Interpretability</a:t>
            </a:r>
          </a:p>
          <a:p>
            <a:pPr/>
            <a:r>
              <a:t>Robustnees</a:t>
            </a:r>
          </a:p>
          <a:p>
            <a:pPr lvl="1" marL="800099" indent="-342899">
              <a:buChar char="•"/>
              <a:defRPr sz="2400"/>
            </a:pPr>
            <a:r>
              <a:t>orthogonal projection subspaces (measurements)</a:t>
            </a:r>
          </a:p>
          <a:p>
            <a:pPr/>
            <a:r>
              <a:t>Transferness</a:t>
            </a:r>
          </a:p>
          <a:p>
            <a:pPr lvl="1" marL="800099" indent="-342899">
              <a:buChar char="•"/>
              <a:defRPr sz="1400"/>
            </a:pPr>
            <a:r>
              <a:t>Selecting some measurements is a kind of sampling. More measurements, in principle, lead to more accurate inference with respect to the given input. (like ensemble strategy)</a:t>
            </a:r>
          </a:p>
          <a:p>
            <a:pPr lvl="1" marL="800099" indent="-342899">
              <a:buChar char="•"/>
              <a:defRPr sz="1400"/>
            </a:pPr>
            <a:r>
              <a:t> Reusing the trained measurement from one dataset to another dataset makes sense, especially that recent works tends to use a given pertained language model to build the input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796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7" name="TextBox 4"/>
          <p:cNvSpPr txBox="1"/>
          <p:nvPr/>
        </p:nvSpPr>
        <p:spPr>
          <a:xfrm>
            <a:off x="827583" y="1380088"/>
            <a:ext cx="7128793" cy="458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Conclusion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  <a:r>
              <a:t>Interpretability</a:t>
            </a:r>
            <a:r>
              <a:rPr b="1"/>
              <a:t> </a:t>
            </a:r>
            <a:r>
              <a:t>for language understanding</a:t>
            </a:r>
          </a:p>
          <a:p>
            <a:pPr lvl="1" marL="742950" indent="-285750">
              <a:buSzPct val="100000"/>
              <a:buFont typeface="Arial"/>
              <a:buChar char="•"/>
            </a:pP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  <a:r>
              <a:t>Quantum-inspired complex-valued</a:t>
            </a:r>
            <a:r>
              <a:rPr b="1"/>
              <a:t> </a:t>
            </a:r>
            <a:r>
              <a:t>network for matching</a:t>
            </a:r>
          </a:p>
          <a:p>
            <a:pPr lvl="2" marL="1200150" indent="-285750">
              <a:buSzPct val="100000"/>
              <a:buFont typeface="Arial"/>
              <a:buChar char="•"/>
              <a:defRPr sz="1600"/>
            </a:pPr>
            <a:r>
              <a:t>Transparent &amp; Post-hoc Explainable</a:t>
            </a:r>
          </a:p>
          <a:p>
            <a:pPr lvl="2" marL="1200150" indent="-285750">
              <a:buSzPct val="100000"/>
              <a:buFont typeface="Arial"/>
              <a:buChar char="•"/>
              <a:defRPr sz="1600"/>
            </a:pPr>
            <a:r>
              <a:t>Comparable to strong baselines</a:t>
            </a:r>
          </a:p>
          <a:p>
            <a:pPr lvl="2" marL="1200150" indent="-285750">
              <a:buSzPct val="100000"/>
              <a:buFont typeface="Arial"/>
              <a:buChar char="•"/>
              <a:defRPr sz="1600"/>
            </a:pPr>
          </a:p>
          <a:p>
            <a:pPr lvl="2" marL="1200150" indent="-285750">
              <a:buSzPct val="100000"/>
              <a:buFont typeface="Arial"/>
              <a:buChar char="•"/>
              <a:defRPr sz="16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Future Work</a:t>
            </a:r>
          </a:p>
          <a:p>
            <a:pPr/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  <a:r>
              <a:t>Incorporation of state-of-the-art neural networks</a:t>
            </a:r>
          </a:p>
          <a:p>
            <a:pPr lvl="1" marL="742950" indent="-285750">
              <a:buSzPct val="100000"/>
              <a:buFont typeface="Arial"/>
              <a:buChar char="•"/>
            </a:pPr>
          </a:p>
          <a:p>
            <a:pPr lvl="1" marL="742950" indent="-285750">
              <a:buSzPct val="100000"/>
              <a:buFont typeface="Arial"/>
              <a:buChar char="•"/>
              <a:defRPr sz="2000"/>
            </a:pPr>
            <a:r>
              <a:t>Experiment on larger datasets</a:t>
            </a:r>
            <a:endParaRPr sz="2800"/>
          </a:p>
          <a:p>
            <a:pPr lvl="1">
              <a:defRPr sz="2000"/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0" name="TextBox 4"/>
          <p:cNvSpPr txBox="1"/>
          <p:nvPr/>
        </p:nvSpPr>
        <p:spPr>
          <a:xfrm>
            <a:off x="827583" y="1380089"/>
            <a:ext cx="7128793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800"/>
            </a:pPr>
            <a:r>
              <a:t>Contacts</a:t>
            </a:r>
          </a:p>
          <a:p>
            <a:pPr lvl="1" marL="742950" indent="-285750">
              <a:buSzPct val="100000"/>
              <a:buFont typeface="Arial"/>
              <a:buChar char="•"/>
              <a:defRPr sz="24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qiuchili@dei.unipd.it</a:t>
            </a:r>
          </a:p>
          <a:p>
            <a:pPr lvl="1" marL="742950" indent="-285750">
              <a:buSzPct val="100000"/>
              <a:buFont typeface="Arial"/>
              <a:buChar char="•"/>
              <a:defRPr sz="24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wang@dei.unipd.it</a:t>
            </a:r>
          </a:p>
          <a:p>
            <a:pPr lvl="1" marL="742950" indent="-285750">
              <a:buSzPct val="100000"/>
              <a:buFont typeface="Arial"/>
              <a:buChar char="•"/>
              <a:defRPr sz="3200"/>
            </a:pPr>
          </a:p>
          <a:p>
            <a:pPr marL="285750" indent="-285750">
              <a:buSzPct val="100000"/>
              <a:buFont typeface="Arial"/>
              <a:buChar char="•"/>
              <a:defRPr sz="2800"/>
            </a:pPr>
            <a:r>
              <a:t>Source Code</a:t>
            </a:r>
          </a:p>
          <a:p>
            <a:pPr lvl="1" marL="742950" indent="-285750">
              <a:buSzPct val="100000"/>
              <a:buFont typeface="Arial"/>
              <a:buChar char="•"/>
              <a:defRPr sz="24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g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ithub.com/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wabyking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qnn</a:t>
            </a:r>
          </a:p>
          <a:p>
            <a:pPr lvl="1">
              <a:defRPr sz="2400"/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8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4" name="History of quantum inspired IR/NLP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/>
            <a:r>
              <a:t>History of quantum inspired IR/NLP</a:t>
            </a:r>
          </a:p>
          <a:p>
            <a:pPr/>
            <a:r>
              <a:t>Basics from Quantum theory</a:t>
            </a:r>
          </a:p>
          <a:p>
            <a:pPr/>
            <a:r>
              <a:t>Semantic Hilbert Space—</a:t>
            </a:r>
            <a:r>
              <a:rPr sz="2400"/>
              <a:t>NAACL best paper</a:t>
            </a:r>
            <a:endParaRPr sz="2400"/>
          </a:p>
          <a:p>
            <a:pPr marL="342900" indent="-342900">
              <a:defRPr b="1" sz="3100"/>
            </a:pPr>
            <a:r>
              <a:t>Future work with Quantum Theory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the companies care</a:t>
            </a:r>
          </a:p>
        </p:txBody>
      </p:sp>
      <p:sp>
        <p:nvSpPr>
          <p:cNvPr id="807" name="Slide Number Placeholder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8" name="How to improve SOTA…"/>
          <p:cNvSpPr txBox="1"/>
          <p:nvPr>
            <p:ph type="body" idx="4294967295"/>
          </p:nvPr>
        </p:nvSpPr>
        <p:spPr>
          <a:xfrm>
            <a:off x="597606" y="1823637"/>
            <a:ext cx="8229601" cy="3210726"/>
          </a:xfrm>
          <a:prstGeom prst="rect">
            <a:avLst/>
          </a:prstGeom>
        </p:spPr>
        <p:txBody>
          <a:bodyPr/>
          <a:lstStyle/>
          <a:p>
            <a:pPr/>
            <a:r>
              <a:t>How to improve SOTA</a:t>
            </a:r>
          </a:p>
          <a:p>
            <a:pPr lvl="1" marL="800100" indent="-342900">
              <a:buChar char="•"/>
            </a:pPr>
            <a:r>
              <a:t>Performance </a:t>
            </a:r>
          </a:p>
          <a:p>
            <a:pPr lvl="1" marL="800100" indent="-342900">
              <a:buChar char="•"/>
            </a:pPr>
            <a:r>
              <a:t>Efficiency</a:t>
            </a:r>
          </a:p>
          <a:p>
            <a:pPr lvl="1" marL="800100" indent="-342900">
              <a:buChar char="•"/>
              <a:defRPr>
                <a:solidFill>
                  <a:srgbClr val="A9A9A9"/>
                </a:solidFill>
              </a:defRPr>
            </a:pPr>
            <a:r>
              <a:t>Interpretability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Position and order</a:t>
            </a:r>
          </a:p>
        </p:txBody>
      </p:sp>
      <p:sp>
        <p:nvSpPr>
          <p:cNvPr id="811" name="Slide Number Placeholder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2" name="Transformer without position embedding is position-insensitive"/>
          <p:cNvSpPr txBox="1"/>
          <p:nvPr>
            <p:ph type="body" sz="half" idx="4294967295"/>
          </p:nvPr>
        </p:nvSpPr>
        <p:spPr>
          <a:xfrm>
            <a:off x="141284" y="1582169"/>
            <a:ext cx="8229601" cy="1634027"/>
          </a:xfrm>
          <a:prstGeom prst="rect">
            <a:avLst/>
          </a:prstGeom>
        </p:spPr>
        <p:txBody>
          <a:bodyPr/>
          <a:lstStyle/>
          <a:p>
            <a:pPr lvl="1" marL="800100" indent="-342900">
              <a:buChar char="•"/>
              <a:defRPr sz="2900"/>
            </a:pPr>
            <a:r>
              <a:t>Transformer without position embedding is position-insensitive</a:t>
            </a:r>
          </a:p>
        </p:txBody>
      </p:sp>
      <p:pic>
        <p:nvPicPr>
          <p:cNvPr id="813" name="Screenshot 2019-06-28 at 10.54.58.png" descr="Screenshot 2019-06-28 at 10.54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037" y="2783913"/>
            <a:ext cx="7386724" cy="3011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Encoding orde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40663">
              <a:defRPr sz="3564"/>
            </a:pPr>
            <a:r>
              <a:t>Encoding order </a:t>
            </a:r>
          </a:p>
          <a:p>
            <a:pPr defTabSz="740663">
              <a:defRPr sz="3564"/>
            </a:pPr>
            <a:r>
              <a:t>in complex-valued embedding</a:t>
            </a:r>
          </a:p>
        </p:txBody>
      </p:sp>
      <p:sp>
        <p:nvSpPr>
          <p:cNvPr id="8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7" name="Screenshot 2019-06-28 at 10.50.36.png" descr="Screenshot 2019-06-28 at 10.50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9821" y="2045983"/>
            <a:ext cx="5510590" cy="3526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Efficiency</a:t>
            </a:r>
          </a:p>
        </p:txBody>
      </p:sp>
      <p:sp>
        <p:nvSpPr>
          <p:cNvPr id="820" name="Slide Number Placeholder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1" name="Tensor decomposition"/>
          <p:cNvSpPr txBox="1"/>
          <p:nvPr>
            <p:ph type="body" sz="quarter" idx="4294967295"/>
          </p:nvPr>
        </p:nvSpPr>
        <p:spPr>
          <a:xfrm>
            <a:off x="457200" y="1730391"/>
            <a:ext cx="8229600" cy="664620"/>
          </a:xfrm>
          <a:prstGeom prst="rect">
            <a:avLst/>
          </a:prstGeom>
        </p:spPr>
        <p:txBody>
          <a:bodyPr/>
          <a:lstStyle/>
          <a:p>
            <a:pPr/>
            <a:r>
              <a:t>Tensor decomposition</a:t>
            </a:r>
          </a:p>
        </p:txBody>
      </p:sp>
      <p:sp>
        <p:nvSpPr>
          <p:cNvPr id="822" name="Ma et.al. A Tensorized Transformer for Language Modeling, https://arxiv.org/pdf/1906.09777.pdf"/>
          <p:cNvSpPr txBox="1"/>
          <p:nvPr/>
        </p:nvSpPr>
        <p:spPr>
          <a:xfrm>
            <a:off x="1120278" y="6189979"/>
            <a:ext cx="604647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t>Ma et.al. A Tensorized Transformer for Language Modeling,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https://arxiv.org/pdf/1906.09777.pdf</a:t>
            </a:r>
          </a:p>
        </p:txBody>
      </p:sp>
      <p:pic>
        <p:nvPicPr>
          <p:cNvPr id="823" name="Screenshot 2019-06-28 at 11.03.24.png" descr="Screenshot 2019-06-28 at 11.03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116" y="2569063"/>
            <a:ext cx="5935768" cy="2908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History of quantum-inspired IR/NLP…"/>
          <p:cNvSpPr txBox="1"/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History of quantum-inspired IR/NLP</a:t>
            </a:r>
          </a:p>
          <a:p>
            <a:pPr/>
            <a:r>
              <a:t>Basics from Quantum Theory</a:t>
            </a:r>
          </a:p>
          <a:p>
            <a:pPr/>
            <a:r>
              <a:t>Semantic Hilbert Space—</a:t>
            </a:r>
            <a:r>
              <a:rPr sz="2400"/>
              <a:t>NAACL best paper</a:t>
            </a:r>
            <a:endParaRPr sz="2400"/>
          </a:p>
          <a:p>
            <a:pPr marL="342900" indent="-342900">
              <a:defRPr sz="3100"/>
            </a:pPr>
            <a:r>
              <a:t>Future work with Quantum Theory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Effici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Efficiency</a:t>
            </a:r>
          </a:p>
        </p:txBody>
      </p:sp>
      <p:sp>
        <p:nvSpPr>
          <p:cNvPr id="8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7" name="Screenshot 2019-06-28 at 11.06.02.png" descr="Screenshot 2019-06-28 at 11.06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520" y="1904574"/>
            <a:ext cx="5791280" cy="2173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8" name="Screenshot 2019-06-28 at 11.06.15.png" descr="Screenshot 2019-06-28 at 11.06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235" y="4422880"/>
            <a:ext cx="5663850" cy="173955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Results in language model"/>
          <p:cNvSpPr txBox="1"/>
          <p:nvPr/>
        </p:nvSpPr>
        <p:spPr>
          <a:xfrm>
            <a:off x="1539362" y="1644596"/>
            <a:ext cx="217045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Results in language model</a:t>
            </a:r>
          </a:p>
        </p:txBody>
      </p:sp>
      <p:sp>
        <p:nvSpPr>
          <p:cNvPr id="830" name="Ma et.al. A Tensorized Transformer for Language Modeling, https://arxiv.org/pdf/1906.09777.pdf"/>
          <p:cNvSpPr txBox="1"/>
          <p:nvPr/>
        </p:nvSpPr>
        <p:spPr>
          <a:xfrm>
            <a:off x="1120278" y="6189979"/>
            <a:ext cx="604647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t>Ma et.al. A Tensorized Transformer for Language Modeling,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https://arxiv.org/pdf/1906.09777.pdf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Interpretabilit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Interpretability </a:t>
            </a:r>
          </a:p>
          <a:p>
            <a:pPr>
              <a:defRPr sz="2400"/>
            </a:pPr>
            <a:r>
              <a:t>with the connection between tensor and NN</a:t>
            </a:r>
          </a:p>
        </p:txBody>
      </p:sp>
      <p:sp>
        <p:nvSpPr>
          <p:cNvPr id="8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4" name="Screenshot 2019-06-28 at 11.11.43.png" descr="Screenshot 2019-06-28 at 11.1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424" y="2626063"/>
            <a:ext cx="6413152" cy="2041242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Khrulkov, Valentin, Alexander Novikov, and Ivan Oseledets. &quot;Expressive power of recurrent neural networks.&quot; arXiv preprint arXiv:1711.00811 (2017). ICLR 2018"/>
          <p:cNvSpPr txBox="1"/>
          <p:nvPr/>
        </p:nvSpPr>
        <p:spPr>
          <a:xfrm>
            <a:off x="559293" y="5542440"/>
            <a:ext cx="8229601" cy="46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000"/>
              </a:lnSpc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Khrulkov, Valentin, Alexander Novikov, and Ivan Oseledets. "Expressive power of recurrent neural networks." </a:t>
            </a:r>
            <a:r>
              <a:rPr i="1"/>
              <a:t>arXiv preprint arXiv:1711.00811</a:t>
            </a:r>
            <a:r>
              <a:t> (2017). ICLR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Interpretability (1)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4268"/>
            </a:pPr>
            <a:r>
              <a:rPr sz="2910"/>
              <a:t>Interpretability (1): </a:t>
            </a:r>
            <a:endParaRPr sz="2910"/>
          </a:p>
          <a:p>
            <a:pPr defTabSz="886968">
              <a:defRPr sz="4268"/>
            </a:pPr>
            <a:r>
              <a:t>Tensor Vs DL </a:t>
            </a:r>
          </a:p>
        </p:txBody>
      </p:sp>
      <p:sp>
        <p:nvSpPr>
          <p:cNvPr id="8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9" name="Screenshot 2019-06-28 at 10.48.34.png" descr="Screenshot 2019-06-28 at 10.4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718" y="1951867"/>
            <a:ext cx="6434893" cy="3110354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Zhang P, Su Z, Zhang L, Wang B, Song D. A quantum many-body wave function inspired language modeling approach. In Proceedings of the 27th ACM CIKM 2018 Oct 17 (pp. 1303-1312). ACM."/>
          <p:cNvSpPr txBox="1"/>
          <p:nvPr/>
        </p:nvSpPr>
        <p:spPr>
          <a:xfrm>
            <a:off x="463650" y="6043043"/>
            <a:ext cx="860102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2700"/>
              </a:lnSpc>
              <a:defRPr sz="1100">
                <a:latin typeface="Times"/>
                <a:ea typeface="Times"/>
                <a:cs typeface="Times"/>
                <a:sym typeface="Times"/>
              </a:defRPr>
            </a:pPr>
            <a:r>
              <a:t>Zhang P, Su Z, Zhang L, </a:t>
            </a:r>
            <a:r>
              <a:rPr b="1"/>
              <a:t>Wang B</a:t>
            </a:r>
            <a:r>
              <a:t>, Song D. A quantum many-body wave function inspired language modeling approach. In Proceedings of the 27th ACM CIKM 2018 Oct 17 (pp. 1303-1312). ACM.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Interpretability (2)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86384">
              <a:defRPr sz="3784"/>
            </a:pPr>
            <a:r>
              <a:rPr sz="2580"/>
              <a:t>Interpretability (2):</a:t>
            </a:r>
          </a:p>
          <a:p>
            <a:pPr defTabSz="786384">
              <a:defRPr sz="3784"/>
            </a:pPr>
            <a:r>
              <a:t>Long-term and short-term dependency</a:t>
            </a:r>
          </a:p>
        </p:txBody>
      </p:sp>
      <p:sp>
        <p:nvSpPr>
          <p:cNvPr id="8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4" name="Screenshot 2019-06-28 at 10.52.13.png" descr="Screenshot 2019-06-28 at 10.52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911" y="2346383"/>
            <a:ext cx="6410178" cy="2461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Interpretability (2)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86384">
              <a:defRPr sz="3784"/>
            </a:pPr>
            <a:r>
              <a:rPr sz="2580"/>
              <a:t>Interpretability (2):</a:t>
            </a:r>
          </a:p>
          <a:p>
            <a:pPr defTabSz="786384">
              <a:defRPr sz="3784"/>
            </a:pPr>
            <a:r>
              <a:t>Long-term and short-term dependency</a:t>
            </a:r>
          </a:p>
        </p:txBody>
      </p:sp>
      <p:sp>
        <p:nvSpPr>
          <p:cNvPr id="8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8" name="Screenshot 2019-06-28 at 10.51.57.png" descr="Screenshot 2019-06-28 at 10.5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9854" y="2242353"/>
            <a:ext cx="5484292" cy="2998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851" name="Slide Number Placeholder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2" name="Rectangle 5"/>
          <p:cNvSpPr txBox="1"/>
          <p:nvPr/>
        </p:nvSpPr>
        <p:spPr>
          <a:xfrm>
            <a:off x="683567" y="1220265"/>
            <a:ext cx="7920882" cy="555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Li, Qiuchi, Sagar Uprety, Benyou Wang, and Dawei Song. “Quantum-Inspired Complex Word Embedding.” </a:t>
            </a:r>
            <a:r>
              <a:rPr i="1"/>
              <a:t>Proceedings of The Third Workshop on Representation Learning for NLP</a:t>
            </a:r>
            <a:r>
              <a:t>, 2018, 50–57.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Wang, Benyou, Qiuchi Li, Massimo Melucci, and Dawei Song. “Semantic Hilbert Space for Text Representation Learning.” In </a:t>
            </a:r>
            <a:r>
              <a:rPr i="1"/>
              <a:t>The World Wide Web Conference</a:t>
            </a:r>
            <a:r>
              <a:t>, 3293–3299. WWW ’19. New York, NY, USA: ACM, 2019. 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Lipton, Zachary C. “The Mythos of Model Interpretability.” </a:t>
            </a:r>
            <a:r>
              <a:rPr i="1"/>
              <a:t>Queue</a:t>
            </a:r>
            <a:r>
              <a:t> 16, no. 3 (June 2018): 30:31–30:57. 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Peter D Bruza, Kirsty Kitto, Douglas McEvoy, and Cathy McEvoy. 2008. “Entangling words and meaning”. </a:t>
            </a:r>
            <a:r>
              <a:rPr i="1"/>
              <a:t>pages QI</a:t>
            </a:r>
            <a:r>
              <a:t>, 118–124. College Publications.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Bruza, P.D., and R.J. Cole. “Quantum Logic of Semantic Space: An Exploratory Investigation of Context Effects in Practical Reasoning.” In </a:t>
            </a:r>
            <a:r>
              <a:rPr i="1"/>
              <a:t>We Will Show Them! Essays in Honour of Dov Gabbay</a:t>
            </a:r>
            <a:r>
              <a:t>, 1:339–362. London, UK: College Publications, 2005.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Diederik Aerts and Marek Czachor. “Quantum Aspects of Semantic Analysis and Symbolic Artificial Intelligence.” </a:t>
            </a:r>
            <a:r>
              <a:rPr i="1"/>
              <a:t>Journal of Physics A: Mathematical and General</a:t>
            </a:r>
            <a:r>
              <a:t> 37, no. 12 (2004): L123.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Diederik Aerts and L. Gabora. “A Theory of Concepts and Their Combinations: II.: A Hilbert Space Representation.” </a:t>
            </a:r>
            <a:r>
              <a:rPr i="1"/>
              <a:t>Kibernetes</a:t>
            </a:r>
            <a:r>
              <a:t> 34, no. 1 (2004): 192–221.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Diederik Aerts and L. Gabora. “A Theory of Concepts and Their Combinations I: The Structure of the Sets of Contexts and Properties.” </a:t>
            </a:r>
            <a:r>
              <a:rPr i="1"/>
              <a:t>Kybernetes</a:t>
            </a:r>
            <a:r>
              <a:t> 34 (2004): 167–191.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Diederik Aerts and Sandro Sozzo. “Quantum Entanglement in Concept Combinations.” </a:t>
            </a:r>
            <a:r>
              <a:rPr i="1"/>
              <a:t>International Journal of Theoretical Physics</a:t>
            </a:r>
            <a:r>
              <a:t> 53, no. 10 (October 1, 2014): 3587–3603.</a:t>
            </a:r>
          </a:p>
          <a:p>
            <a:pPr marL="285750" indent="-285750">
              <a:buSzPct val="100000"/>
              <a:buFont typeface="Arial"/>
              <a:buChar char="•"/>
              <a:defRPr sz="1400"/>
            </a:pPr>
            <a:r>
              <a:t>Sordoni, Alessandro, Jian-Yun Nie, and Yoshua Bengio. “Modeling Term Dependencies with Quantum Language Models for IR.” In </a:t>
            </a:r>
            <a:r>
              <a:rPr i="1"/>
              <a:t>Proceedings of the 36th International ACM SIGIR Conference on Research and Development in Information Retrieval</a:t>
            </a:r>
            <a:r>
              <a:t>, 653–662. SIGIR ’13. New York, NY, USA: ACM, 2013.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Thanks!"/>
          <p:cNvSpPr txBox="1"/>
          <p:nvPr>
            <p:ph type="title"/>
          </p:nvPr>
        </p:nvSpPr>
        <p:spPr>
          <a:xfrm>
            <a:off x="670559" y="2692718"/>
            <a:ext cx="8229601" cy="1143001"/>
          </a:xfrm>
          <a:prstGeom prst="rect">
            <a:avLst/>
          </a:prstGeom>
        </p:spPr>
        <p:txBody>
          <a:bodyPr/>
          <a:lstStyle/>
          <a:p>
            <a:pPr/>
            <a:r>
              <a:t>Thanks!</a:t>
            </a:r>
          </a:p>
        </p:txBody>
      </p:sp>
      <p:sp>
        <p:nvSpPr>
          <p:cNvPr id="8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Works</a:t>
            </a:r>
          </a:p>
        </p:txBody>
      </p:sp>
      <p:sp>
        <p:nvSpPr>
          <p:cNvPr id="858" name="灯片编号占位符 3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9" name="TextBox 5"/>
          <p:cNvSpPr txBox="1"/>
          <p:nvPr/>
        </p:nvSpPr>
        <p:spPr>
          <a:xfrm>
            <a:off x="179512" y="1124744"/>
            <a:ext cx="8964488" cy="471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/>
            </a:pPr>
          </a:p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Quantum-inspired Information Retrieval (IR) models 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Query Relevance Judgement (QPRP, QMR,…)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Quantum Language Model (QLM) and QLM variants</a:t>
            </a:r>
          </a:p>
          <a:p>
            <a:pPr>
              <a:defRPr sz="2400"/>
            </a:pPr>
          </a:p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Quantum-inspired NLP models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Quantum-theoretic approach to distributional semantics (Blacoe et al. 2013; Blacoe 2015a; Blacoe 2015b)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NNQLM (Zhang et al. 2018)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Quantum Many-body Wave Function (QMWF) (Zhang et al. 2018) 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Tensor Space Language Model (TSLM) (Zhang et al. 2019)</a:t>
            </a:r>
          </a:p>
          <a:p>
            <a:pPr lvl="1" marL="800100" indent="-342900">
              <a:buSzPct val="100000"/>
              <a:buFont typeface="Arial"/>
              <a:buChar char="•"/>
              <a:defRPr sz="2400"/>
            </a:pPr>
            <a:r>
              <a:t>QPDN (Li et al. 2018; Wang et al. 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in Research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Researchers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Massimo Melucci, University of Padova…"/>
          <p:cNvSpPr txBox="1"/>
          <p:nvPr>
            <p:ph type="body" idx="4294967295"/>
          </p:nvPr>
        </p:nvSpPr>
        <p:spPr>
          <a:xfrm>
            <a:off x="487680" y="1651000"/>
            <a:ext cx="8473361" cy="5257800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400"/>
            </a:pPr>
            <a:r>
              <a:t>Massimo Melucci, University of Padova</a:t>
            </a:r>
          </a:p>
          <a:p>
            <a:pPr marL="342899" indent="-342899">
              <a:defRPr sz="2400"/>
            </a:pPr>
            <a:r>
              <a:t>Peng Zhang/Yuexian Hou,Tianjin University</a:t>
            </a:r>
          </a:p>
          <a:p>
            <a:pPr marL="342899" indent="-342899">
              <a:defRPr sz="2400"/>
            </a:pPr>
            <a:r>
              <a:t>Dawei Song, BIT</a:t>
            </a:r>
          </a:p>
          <a:p>
            <a:pPr>
              <a:defRPr sz="2400"/>
            </a:pPr>
            <a:r>
              <a:t>Christina Lioma, University of Copenhagen</a:t>
            </a:r>
          </a:p>
          <a:p>
            <a:pPr marL="342899" indent="-342899">
              <a:defRPr sz="2400"/>
            </a:pPr>
            <a:r>
              <a:t>Peter Bruza, Queensland University of Technology</a:t>
            </a:r>
          </a:p>
          <a:p>
            <a:pPr marL="342899" indent="-342899">
              <a:defRPr sz="2400"/>
            </a:pPr>
            <a:r>
              <a:t>Van Rijsbergen</a:t>
            </a:r>
          </a:p>
          <a:p>
            <a:pPr marL="342899" indent="-342899">
              <a:defRPr sz="2400"/>
            </a:pPr>
            <a:r>
              <a:t>Diedarik Aerts and Andrei Khrennikov</a:t>
            </a:r>
          </a:p>
          <a:p>
            <a:pPr marL="342899" indent="-342899">
              <a:defRPr sz="2400"/>
            </a:pPr>
            <a:r>
              <a:t>Bruseymer, University of Indiana</a:t>
            </a:r>
          </a:p>
          <a:p>
            <a:pPr marL="342899" indent="-342899">
              <a:defRPr sz="2400"/>
            </a:pPr>
            <a:r>
              <a:t>Jian-yun Nie, University of Montreal</a:t>
            </a:r>
          </a:p>
          <a:p>
            <a:pPr marL="342899" indent="-342899">
              <a:defRPr sz="2400"/>
            </a:pPr>
            <a:r>
              <a:t>Nadav Cohen, University of Princeton</a:t>
            </a:r>
          </a:p>
          <a:p>
            <a:pPr marL="342899" indent="-342899">
              <a:defRPr sz="2400"/>
            </a:pPr>
            <a:r>
              <a:t>Lei Wang, Institute of Physics, Chinese academy of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Quantum I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IR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8502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Quantum Formulism can formulate the different IR  models (logic, vector, probabilistic, etc.) in a unified framework."/>
          <p:cNvSpPr txBox="1"/>
          <p:nvPr/>
        </p:nvSpPr>
        <p:spPr>
          <a:xfrm>
            <a:off x="16886" y="2264410"/>
            <a:ext cx="8946442" cy="6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marL="457200" indent="-182879">
              <a:spcBef>
                <a:spcPts val="600"/>
              </a:spcBef>
              <a:buClr>
                <a:srgbClr val="93A299"/>
              </a:buClr>
              <a:buSzPct val="85000"/>
              <a:buFont typeface="Arial"/>
              <a:buChar char="•"/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Quantum</a:t>
            </a:r>
            <a:r>
              <a:t> </a:t>
            </a:r>
            <a:r>
              <a:t>Formulism can</a:t>
            </a:r>
            <a:r>
              <a:t> </a:t>
            </a:r>
            <a:r>
              <a:t>formulate</a:t>
            </a:r>
            <a:r>
              <a:t> </a:t>
            </a:r>
            <a:r>
              <a:t>the</a:t>
            </a:r>
            <a:r>
              <a:t> </a:t>
            </a:r>
            <a:r>
              <a:t>different</a:t>
            </a:r>
            <a:r>
              <a:t> </a:t>
            </a:r>
            <a:r>
              <a:t>IR</a:t>
            </a:r>
            <a:r>
              <a:t>  </a:t>
            </a:r>
            <a:r>
              <a:t>models</a:t>
            </a:r>
            <a:r>
              <a:t> </a:t>
            </a:r>
            <a:r>
              <a:t>(</a:t>
            </a:r>
            <a:r>
              <a:rPr b="1"/>
              <a:t>logic,</a:t>
            </a:r>
            <a:r>
              <a:rPr b="1"/>
              <a:t> </a:t>
            </a:r>
            <a:r>
              <a:rPr b="1"/>
              <a:t>vector,</a:t>
            </a:r>
            <a:r>
              <a:rPr b="1"/>
              <a:t> </a:t>
            </a:r>
            <a:r>
              <a:rPr b="1"/>
              <a:t>probabilistic</a:t>
            </a:r>
            <a:r>
              <a:t>,</a:t>
            </a:r>
            <a:r>
              <a:t> </a:t>
            </a:r>
            <a:r>
              <a:t>etc.)</a:t>
            </a:r>
            <a:r>
              <a:t> </a:t>
            </a:r>
            <a:r>
              <a:t>in</a:t>
            </a:r>
            <a:r>
              <a:t> </a:t>
            </a:r>
            <a:r>
              <a:t>a</a:t>
            </a:r>
            <a:r>
              <a:t> </a:t>
            </a:r>
            <a:r>
              <a:t>unified</a:t>
            </a:r>
            <a:r>
              <a:t> </a:t>
            </a:r>
            <a:r>
              <a:t>framework.</a:t>
            </a:r>
          </a:p>
        </p:txBody>
      </p:sp>
      <p:pic>
        <p:nvPicPr>
          <p:cNvPr id="178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0855" y="2996909"/>
            <a:ext cx="1133245" cy="144893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C.J. van Rijsbergen…"/>
          <p:cNvSpPr txBox="1"/>
          <p:nvPr/>
        </p:nvSpPr>
        <p:spPr>
          <a:xfrm>
            <a:off x="5604531" y="4592292"/>
            <a:ext cx="3205892" cy="759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74320">
              <a:spcBef>
                <a:spcPts val="400"/>
              </a:spcBef>
              <a:buClr>
                <a:srgbClr val="93A299"/>
              </a:buClr>
              <a:buFont typeface="Arial"/>
              <a:defRPr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</a:t>
            </a:r>
            <a:r>
              <a:rPr sz="1800"/>
              <a:t>C.J.</a:t>
            </a:r>
            <a:r>
              <a:rPr sz="1800"/>
              <a:t> </a:t>
            </a:r>
            <a:r>
              <a:rPr sz="1800"/>
              <a:t>van</a:t>
            </a:r>
            <a:r>
              <a:rPr sz="1800"/>
              <a:t> </a:t>
            </a:r>
            <a:r>
              <a:rPr sz="1800"/>
              <a:t>Rijsbergen</a:t>
            </a:r>
            <a:r>
              <a:rPr sz="1800"/>
              <a:t> </a:t>
            </a:r>
            <a:endParaRPr sz="1800"/>
          </a:p>
          <a:p>
            <a:pPr defTabSz="457200">
              <a:lnSpc>
                <a:spcPts val="2600"/>
              </a:lnSpc>
              <a:defRPr sz="13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UK Royal Academy of Engineering Fellow</a:t>
            </a:r>
          </a:p>
          <a:p>
            <a:pPr defTabSz="457200">
              <a:lnSpc>
                <a:spcPts val="2600"/>
              </a:lnSpc>
              <a:defRPr sz="13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SIGIR</a:t>
            </a:r>
            <a:r>
              <a:t> 2</a:t>
            </a:r>
            <a:r>
              <a:t>006</a:t>
            </a:r>
            <a:r>
              <a:t> </a:t>
            </a:r>
            <a:r>
              <a:t>Salton</a:t>
            </a:r>
            <a:r>
              <a:t> </a:t>
            </a:r>
            <a:r>
              <a:t>Award</a:t>
            </a:r>
            <a:r>
              <a:t> </a:t>
            </a:r>
            <a:r>
              <a:t>Lecture</a:t>
            </a:r>
          </a:p>
        </p:txBody>
      </p:sp>
      <p:sp>
        <p:nvSpPr>
          <p:cNvPr id="180" name="[C.J. van Rijsbergen 2004, Geometry of Information Retreival]…"/>
          <p:cNvSpPr txBox="1"/>
          <p:nvPr/>
        </p:nvSpPr>
        <p:spPr>
          <a:xfrm>
            <a:off x="577997" y="5778178"/>
            <a:ext cx="7988006" cy="546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74320">
              <a:spcBef>
                <a:spcPts val="400"/>
              </a:spcBef>
              <a:buClr>
                <a:srgbClr val="93A299"/>
              </a:buClr>
              <a:buFont typeface="Arial"/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[C.J.</a:t>
            </a:r>
            <a:r>
              <a:t> </a:t>
            </a:r>
            <a:r>
              <a:t>van</a:t>
            </a:r>
            <a:r>
              <a:t> </a:t>
            </a:r>
            <a:r>
              <a:t>Rijsbergen</a:t>
            </a:r>
            <a:r>
              <a:t> </a:t>
            </a:r>
            <a:r>
              <a:t>2004,</a:t>
            </a:r>
            <a:r>
              <a:t> </a:t>
            </a:r>
            <a:r>
              <a:t>Geometry of Information Retreival]</a:t>
            </a:r>
          </a:p>
          <a:p>
            <a:pPr lvl="1" indent="274320">
              <a:spcBef>
                <a:spcPts val="400"/>
              </a:spcBef>
              <a:buClr>
                <a:srgbClr val="93A299"/>
              </a:buClr>
              <a:buFont typeface="Arial"/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[Piwowarski B,</a:t>
            </a:r>
            <a:r>
              <a:t> </a:t>
            </a:r>
            <a:r>
              <a:t>et</a:t>
            </a:r>
            <a:r>
              <a:t> </a:t>
            </a:r>
            <a:r>
              <a:t>al.</a:t>
            </a:r>
            <a:r>
              <a:t> </a:t>
            </a:r>
            <a:r>
              <a:t> What can quantum theory bring to information retrieval. CIKM 2010. 59–68]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矩形 123"/>
          <p:cNvGrpSpPr/>
          <p:nvPr/>
        </p:nvGrpSpPr>
        <p:grpSpPr>
          <a:xfrm>
            <a:off x="84161" y="872388"/>
            <a:ext cx="1695297" cy="373381"/>
            <a:chOff x="0" y="-31904"/>
            <a:chExt cx="1695296" cy="373379"/>
          </a:xfrm>
        </p:grpSpPr>
        <p:sp>
          <p:nvSpPr>
            <p:cNvPr id="182" name="Rectangle"/>
            <p:cNvSpPr/>
            <p:nvPr/>
          </p:nvSpPr>
          <p:spPr>
            <a:xfrm>
              <a:off x="0" y="-1"/>
              <a:ext cx="1695297" cy="3095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b="1" sz="20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83" name="Milestones"/>
            <p:cNvSpPr txBox="1"/>
            <p:nvPr/>
          </p:nvSpPr>
          <p:spPr>
            <a:xfrm>
              <a:off x="0" y="-31905"/>
              <a:ext cx="1695297" cy="373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b="1" sz="20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Milestones</a:t>
              </a:r>
            </a:p>
          </p:txBody>
        </p:sp>
      </p:grpSp>
      <p:sp>
        <p:nvSpPr>
          <p:cNvPr id="185" name="直线箭头连接符 15"/>
          <p:cNvSpPr/>
          <p:nvPr/>
        </p:nvSpPr>
        <p:spPr>
          <a:xfrm>
            <a:off x="381000" y="1230553"/>
            <a:ext cx="7932761" cy="1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txBody>
          <a:bodyPr lIns="34289" tIns="34289" rIns="34289" bIns="34289"/>
          <a:lstStyle/>
          <a:p>
            <a:pPr>
              <a:defRPr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6" name="Title 1"/>
          <p:cNvSpPr txBox="1"/>
          <p:nvPr>
            <p:ph type="title"/>
          </p:nvPr>
        </p:nvSpPr>
        <p:spPr>
          <a:xfrm>
            <a:off x="295758" y="254874"/>
            <a:ext cx="8229601" cy="742951"/>
          </a:xfrm>
          <a:prstGeom prst="rect">
            <a:avLst/>
          </a:prstGeom>
        </p:spPr>
        <p:txBody>
          <a:bodyPr/>
          <a:lstStyle/>
          <a:p>
            <a:pPr defTabSz="868680">
              <a:defRPr spc="-95" sz="3800">
                <a:solidFill>
                  <a:srgbClr val="000000"/>
                </a:solidFill>
              </a:defRPr>
            </a:pPr>
            <a:r>
              <a:t>Roadmap of Quantum IR</a:t>
            </a:r>
            <a:r>
              <a:t> </a:t>
            </a:r>
            <a:r>
              <a:t>formal</a:t>
            </a:r>
            <a:r>
              <a:t> </a:t>
            </a:r>
            <a:r>
              <a:t>models</a:t>
            </a:r>
            <a:r>
              <a:t> </a:t>
            </a:r>
          </a:p>
        </p:txBody>
      </p:sp>
      <p:sp>
        <p:nvSpPr>
          <p:cNvPr id="187" name="直线箭头连接符 10304"/>
          <p:cNvSpPr/>
          <p:nvPr/>
        </p:nvSpPr>
        <p:spPr>
          <a:xfrm>
            <a:off x="394808" y="1231939"/>
            <a:ext cx="1471" cy="631837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txBody>
          <a:bodyPr lIns="34289" tIns="34289" rIns="34289" bIns="34289"/>
          <a:lstStyle/>
          <a:p>
            <a:pPr>
              <a:defRPr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188" name="Table 14"/>
          <p:cNvGraphicFramePr/>
          <p:nvPr/>
        </p:nvGraphicFramePr>
        <p:xfrm>
          <a:off x="3237302" y="1310999"/>
          <a:ext cx="2122028" cy="383494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09327"/>
              </a:tblGrid>
              <a:tr h="88723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Quantum</a:t>
                      </a:r>
                      <a:r>
                        <a:t> </a:t>
                      </a:r>
                      <a:r>
                        <a:t>Language</a:t>
                      </a:r>
                      <a:r>
                        <a:t> </a:t>
                      </a:r>
                      <a:r>
                        <a:t>Models</a:t>
                      </a:r>
                      <a:r>
                        <a:t> </a:t>
                      </a:r>
                      <a:r>
                        <a:t>(QLMs)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93A299"/>
                      </a:solidFill>
                    </a:lnT>
                    <a:lnB w="3175">
                      <a:solidFill>
                        <a:srgbClr val="93A29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46198">
                <a:tc>
                  <a:txBody>
                    <a:bodyPr/>
                    <a:lstStyle/>
                    <a:p>
                      <a:pPr algn="l">
                        <a:defRPr b="1" i="1"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Original</a:t>
                      </a:r>
                      <a:r>
                        <a:t> </a:t>
                      </a:r>
                      <a:r>
                        <a:t>QLM</a:t>
                      </a:r>
                      <a:r>
                        <a:t> 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(Sordoni</a:t>
                      </a:r>
                      <a:r>
                        <a:t> </a:t>
                      </a:r>
                      <a:r>
                        <a:t>et</a:t>
                      </a:r>
                      <a:r>
                        <a:t> </a:t>
                      </a:r>
                      <a:r>
                        <a:t>al.</a:t>
                      </a:r>
                      <a:r>
                        <a:t> </a:t>
                      </a:r>
                      <a:r>
                        <a:t>SIGIR 2013)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2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6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QLM</a:t>
                      </a:r>
                      <a:r>
                        <a:t> </a:t>
                      </a:r>
                      <a:r>
                        <a:t>variants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(Li, Li, </a:t>
                      </a:r>
                      <a:r>
                        <a:rPr b="1"/>
                        <a:t>Zhang</a:t>
                      </a:r>
                      <a:r>
                        <a:t>, SIGIR 2015)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(Xie, Hou*, </a:t>
                      </a:r>
                      <a:r>
                        <a:rPr b="1"/>
                        <a:t>Zhang</a:t>
                      </a:r>
                      <a:r>
                        <a:t>*, IJCAI 2015)</a:t>
                      </a:r>
                      <a:r>
                        <a:rPr b="1" i="1"/>
                        <a:t> 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93A299"/>
                      </a:solidFill>
                    </a:lnT>
                    <a:lnB w="3175">
                      <a:miter lim="400000"/>
                    </a:lnB>
                    <a:solidFill>
                      <a:srgbClr val="93A299">
                        <a:alpha val="20000"/>
                      </a:srgbClr>
                    </a:solidFill>
                  </a:tcPr>
                </a:tc>
              </a:tr>
              <a:tr h="218263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Pros</a:t>
                      </a:r>
                      <a:r>
                        <a:t> </a:t>
                      </a:r>
                      <a:r>
                        <a:t>&amp;</a:t>
                      </a:r>
                      <a:r>
                        <a:t> </a:t>
                      </a:r>
                      <a:r>
                        <a:t>Cons:</a:t>
                      </a:r>
                      <a: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+</a:t>
                      </a:r>
                      <a:r>
                        <a:t> </a:t>
                      </a:r>
                      <a:r>
                        <a:t>Consistent</a:t>
                      </a:r>
                      <a:r>
                        <a:t> </a:t>
                      </a:r>
                      <a:r>
                        <a:t>with</a:t>
                      </a:r>
                      <a:r>
                        <a:t> </a:t>
                      </a:r>
                      <a:r>
                        <a:t>axioms</a:t>
                      </a:r>
                      <a: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t>QLM</a:t>
                      </a:r>
                      <a:r>
                        <a:t> </a:t>
                      </a:r>
                      <a:r>
                        <a:t>components</a:t>
                      </a:r>
                      <a:r>
                        <a:t> </a:t>
                      </a:r>
                      <a:r>
                        <a:t>are</a:t>
                      </a:r>
                      <a:r>
                        <a:t> </a:t>
                      </a:r>
                      <a:r>
                        <a:t>designed separately,</a:t>
                      </a:r>
                      <a:r>
                        <a:t> </a:t>
                      </a:r>
                      <a:r>
                        <a:t>instead</a:t>
                      </a:r>
                      <a:r>
                        <a:t> </a:t>
                      </a:r>
                      <a:r>
                        <a:t>of</a:t>
                      </a:r>
                      <a:r>
                        <a:t> </a:t>
                      </a:r>
                      <a:r>
                        <a:t>learned</a:t>
                      </a:r>
                      <a:r>
                        <a:t> </a:t>
                      </a:r>
                      <a:r>
                        <a:t>jointly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93A29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9" name="Right Arrow 18"/>
          <p:cNvSpPr/>
          <p:nvPr/>
        </p:nvSpPr>
        <p:spPr>
          <a:xfrm>
            <a:off x="2848373" y="2842209"/>
            <a:ext cx="330655" cy="2571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EBCA4"/>
          </a:solidFill>
          <a:ln w="12700">
            <a:solidFill>
              <a:srgbClr val="E4988A"/>
            </a:solidFill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190" name="Table 19"/>
          <p:cNvGraphicFramePr/>
          <p:nvPr/>
        </p:nvGraphicFramePr>
        <p:xfrm>
          <a:off x="6083626" y="1289697"/>
          <a:ext cx="3420583" cy="4281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07882"/>
              </a:tblGrid>
              <a:tr h="645542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Neural Quantum</a:t>
                      </a:r>
                      <a:r>
                        <a:t> </a:t>
                      </a:r>
                      <a:r>
                        <a:t>Language</a:t>
                      </a:r>
                      <a:r>
                        <a:t> </a:t>
                      </a:r>
                      <a:r>
                        <a:t>Models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93A299"/>
                      </a:solidFill>
                    </a:lnT>
                    <a:lnB w="3175">
                      <a:solidFill>
                        <a:srgbClr val="93A29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450191">
                <a:tc>
                  <a:txBody>
                    <a:bodyPr/>
                    <a:lstStyle/>
                    <a:p>
                      <a:pPr algn="l">
                        <a:defRPr b="1" i="1"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End2end QLM</a:t>
                      </a:r>
                      <a:r>
                        <a:t> </a:t>
                      </a:r>
                      <a:r>
                        <a:t>for</a:t>
                      </a:r>
                      <a:r>
                        <a:t> </a:t>
                      </a:r>
                      <a:r>
                        <a:t>QA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</a:t>
                      </a:r>
                      <a:r>
                        <a:rPr b="1"/>
                        <a:t>Zhang</a:t>
                      </a:r>
                      <a:r>
                        <a:rPr b="1"/>
                        <a:t> </a:t>
                      </a:r>
                      <a:r>
                        <a:t>et</a:t>
                      </a:r>
                      <a:r>
                        <a:t> </a:t>
                      </a:r>
                      <a:r>
                        <a:t>al.</a:t>
                      </a:r>
                      <a:r>
                        <a:t> </a:t>
                      </a:r>
                      <a:r>
                        <a:t>AAAI 2018)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2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6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Further</a:t>
                      </a:r>
                      <a:r>
                        <a:t> </a:t>
                      </a:r>
                      <a:r>
                        <a:t>variants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</a:t>
                      </a:r>
                      <a:r>
                        <a:rPr b="1"/>
                        <a:t>Zhang</a:t>
                      </a:r>
                      <a:r>
                        <a:t> et</a:t>
                      </a:r>
                      <a:r>
                        <a:t> </a:t>
                      </a:r>
                      <a:r>
                        <a:t>al.</a:t>
                      </a:r>
                      <a:r>
                        <a:t> </a:t>
                      </a:r>
                      <a:r>
                        <a:t>Science</a:t>
                      </a:r>
                      <a:r>
                        <a:t> </a:t>
                      </a:r>
                      <a:r>
                        <a:t>China 2018) 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93A299"/>
                      </a:solidFill>
                    </a:lnT>
                    <a:lnB w="3175">
                      <a:miter lim="400000"/>
                    </a:lnB>
                    <a:solidFill>
                      <a:srgbClr val="93A299">
                        <a:alpha val="20000"/>
                      </a:srgbClr>
                    </a:solidFill>
                  </a:tcPr>
                </a:tc>
              </a:tr>
              <a:tr h="218263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Pros</a:t>
                      </a:r>
                      <a:r>
                        <a:t> </a:t>
                      </a:r>
                      <a:r>
                        <a:t>&amp;</a:t>
                      </a:r>
                      <a:r>
                        <a:t> </a:t>
                      </a:r>
                      <a:r>
                        <a:t>Cons:</a:t>
                      </a:r>
                      <a: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+</a:t>
                      </a:r>
                      <a:r>
                        <a:t> </a:t>
                      </a:r>
                      <a:r>
                        <a:t>Effective</a:t>
                      </a:r>
                      <a:r>
                        <a:t> </a:t>
                      </a:r>
                      <a:r>
                        <a:t>joint</a:t>
                      </a:r>
                      <a:r>
                        <a:t> </a:t>
                      </a:r>
                      <a:r>
                        <a:t>learning</a:t>
                      </a:r>
                      <a:r>
                        <a:t> 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 for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Question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answering;</a:t>
                      </a:r>
                      <a:r>
                        <a:rPr>
                          <a:solidFill>
                            <a:srgbClr val="292934"/>
                          </a:solidFill>
                        </a:rP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t>Lacks</a:t>
                      </a:r>
                      <a: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inherent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connection</a:t>
                      </a:r>
                      <a:r>
                        <a:t>  </a:t>
                      </a:r>
                      <a:r>
                        <a:t>between</a:t>
                      </a:r>
                      <a:r>
                        <a:t> </a:t>
                      </a:r>
                      <a:r>
                        <a:t>NN</a:t>
                      </a:r>
                      <a:r>
                        <a:t> </a:t>
                      </a:r>
                      <a:r>
                        <a:t>and</a:t>
                      </a:r>
                      <a:r>
                        <a:t> </a:t>
                      </a:r>
                      <a:r>
                        <a:t>QLM</a:t>
                      </a:r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t>Cannot</a:t>
                      </a:r>
                      <a:r>
                        <a:t> </a:t>
                      </a:r>
                      <a:r>
                        <a:t>model</a:t>
                      </a:r>
                      <a: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complex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interaction</a:t>
                      </a:r>
                      <a:r>
                        <a:t> </a:t>
                      </a:r>
                      <a:r>
                        <a:t>among</a:t>
                      </a:r>
                      <a:r>
                        <a:t> </a:t>
                      </a:r>
                      <a:r>
                        <a:t>words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93A29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1" name="Right Arrow 20"/>
          <p:cNvSpPr/>
          <p:nvPr/>
        </p:nvSpPr>
        <p:spPr>
          <a:xfrm>
            <a:off x="5570247" y="2842209"/>
            <a:ext cx="330655" cy="2571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EBCA4"/>
          </a:solidFill>
          <a:ln w="12700">
            <a:solidFill>
              <a:srgbClr val="E4988A"/>
            </a:solidFill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192" name="Table 13"/>
          <p:cNvGraphicFramePr/>
          <p:nvPr/>
        </p:nvGraphicFramePr>
        <p:xfrm>
          <a:off x="649159" y="1321347"/>
          <a:ext cx="2153641" cy="44127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40939"/>
              </a:tblGrid>
              <a:tr h="63006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Quantum</a:t>
                      </a:r>
                      <a:r>
                        <a:t> </a:t>
                      </a:r>
                      <a:r>
                        <a:t>Analogy</a:t>
                      </a:r>
                      <a:r>
                        <a:t> </a:t>
                      </a:r>
                      <a:r>
                        <a:t>based</a:t>
                      </a:r>
                      <a:r>
                        <a:t> </a:t>
                      </a:r>
                      <a:r>
                        <a:t>IR</a:t>
                      </a:r>
                      <a:r>
                        <a:t> </a:t>
                      </a:r>
                      <a:r>
                        <a:t>Methods</a:t>
                      </a:r>
                      <a:r>
                        <a:t> 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744560">
                <a:tc>
                  <a:txBody>
                    <a:bodyPr/>
                    <a:lstStyle/>
                    <a:p>
                      <a:pPr algn="l">
                        <a:defRPr b="1" i="1"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Double</a:t>
                      </a:r>
                      <a:r>
                        <a:t> </a:t>
                      </a:r>
                      <a:r>
                        <a:t>Slit</a:t>
                      </a:r>
                      <a:r>
                        <a:t> 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(Zuccon et al. ECIR 2009)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2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b="1" i="1" sz="16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Photon</a:t>
                      </a:r>
                      <a:r>
                        <a:t> </a:t>
                      </a:r>
                      <a:r>
                        <a:t>Polarization</a:t>
                      </a: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</a:t>
                      </a:r>
                      <a:r>
                        <a:rPr b="1"/>
                        <a:t>Zhang</a:t>
                      </a:r>
                      <a:r>
                        <a:t>, et al. ECIR 2011,</a:t>
                      </a:r>
                      <a:r>
                        <a:t> </a:t>
                      </a:r>
                      <a:r>
                        <a:t>ICTIR</a:t>
                      </a:r>
                      <a:r>
                        <a:t> </a:t>
                      </a:r>
                      <a:r>
                        <a:t>2011)</a:t>
                      </a:r>
                      <a:r>
                        <a:rPr b="1" i="1"/>
                        <a:t> 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93A299">
                        <a:alpha val="20000"/>
                      </a:srgbClr>
                    </a:solidFill>
                  </a:tcPr>
                </a:tc>
              </a:tr>
              <a:tr h="241123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Pros</a:t>
                      </a:r>
                      <a:r>
                        <a:t> </a:t>
                      </a:r>
                      <a:r>
                        <a:t>&amp;</a:t>
                      </a:r>
                      <a:r>
                        <a:t> </a:t>
                      </a:r>
                      <a:r>
                        <a:t>Cons:</a:t>
                      </a:r>
                      <a:r>
                        <a:t> </a:t>
                      </a:r>
                    </a:p>
                    <a:p>
                      <a:pPr algn="l">
                        <a:defRPr sz="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+</a:t>
                      </a:r>
                      <a:r>
                        <a:t> </a:t>
                      </a:r>
                      <a:r>
                        <a:t>Novel</a:t>
                      </a:r>
                      <a:r>
                        <a:t> </a:t>
                      </a:r>
                      <a:r>
                        <a:t>intuitions</a:t>
                      </a:r>
                      <a:r>
                        <a:t> </a:t>
                      </a:r>
                      <a:r>
                        <a:rPr sz="1400">
                          <a:solidFill>
                            <a:srgbClr val="FF0000"/>
                          </a:solidFill>
                        </a:rPr>
                        <a:t>[ECIR’11 Best Poster Award]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  <a:p>
                      <a:pPr algn="l">
                        <a:defRPr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 sz="14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rPr sz="1800"/>
                        <a:t>Shallow</a:t>
                      </a:r>
                      <a:r>
                        <a:rPr sz="1800"/>
                        <a:t> </a:t>
                      </a:r>
                      <a:r>
                        <a:rPr sz="1800"/>
                        <a:t>analogy</a:t>
                      </a:r>
                      <a:endParaRPr sz="1800"/>
                    </a:p>
                    <a:p>
                      <a:pPr algn="l">
                        <a:defRPr sz="1800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</a:t>
                      </a:r>
                      <a:r>
                        <a:t> </a:t>
                      </a:r>
                      <a:r>
                        <a:t>Inconsistent</a:t>
                      </a:r>
                      <a:r>
                        <a:t> </a:t>
                      </a:r>
                      <a:r>
                        <a:t>with</a:t>
                      </a:r>
                      <a:r>
                        <a:t> </a:t>
                      </a:r>
                      <a:r>
                        <a:t>quantum</a:t>
                      </a:r>
                      <a:r>
                        <a:t> </a:t>
                      </a:r>
                      <a:r>
                        <a:t>axioms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93A29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3" name="Credits from Prof. Peng Zhang"/>
          <p:cNvSpPr txBox="1"/>
          <p:nvPr/>
        </p:nvSpPr>
        <p:spPr>
          <a:xfrm>
            <a:off x="6539471" y="6499360"/>
            <a:ext cx="249619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Credits from Prof. Peng Zhang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4"/>
      <p:bldP build="whole" bldLvl="1" animBg="1" rev="0" advAuto="0" spid="190" grpId="5"/>
      <p:bldP build="whole" bldLvl="1" animBg="1" rev="0" advAuto="0" spid="192" grpId="1"/>
      <p:bldP build="whole" bldLvl="1" animBg="1" rev="0" advAuto="0" spid="188" grpId="3"/>
      <p:bldP build="whole" bldLvl="1" animBg="1" rev="0" advAuto="0" spid="189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椭圆 6"/>
          <p:cNvGrpSpPr/>
          <p:nvPr/>
        </p:nvGrpSpPr>
        <p:grpSpPr>
          <a:xfrm>
            <a:off x="1405890" y="2274570"/>
            <a:ext cx="2000251" cy="1703071"/>
            <a:chOff x="0" y="0"/>
            <a:chExt cx="2000250" cy="1703070"/>
          </a:xfrm>
        </p:grpSpPr>
        <p:sp>
          <p:nvSpPr>
            <p:cNvPr id="195" name="Oval"/>
            <p:cNvSpPr/>
            <p:nvPr/>
          </p:nvSpPr>
          <p:spPr>
            <a:xfrm>
              <a:off x="0" y="-1"/>
              <a:ext cx="2000250" cy="1703072"/>
            </a:xfrm>
            <a:prstGeom prst="ellipse">
              <a:avLst/>
            </a:prstGeom>
            <a:gradFill flip="none" rotWithShape="1">
              <a:gsLst>
                <a:gs pos="0">
                  <a:srgbClr val="BCC1CA"/>
                </a:gs>
                <a:gs pos="45000">
                  <a:srgbClr val="CCD1DA"/>
                </a:gs>
                <a:gs pos="100000">
                  <a:srgbClr val="E2E6EB"/>
                </a:gs>
              </a:gsLst>
              <a:path path="circle">
                <a:fillToRect l="37721" t="-19636" r="62278" b="119636"/>
              </a:path>
            </a:gradFill>
            <a:ln w="3175" cap="flat">
              <a:solidFill>
                <a:srgbClr val="808DA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20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6" name="Neural Network"/>
            <p:cNvSpPr txBox="1"/>
            <p:nvPr/>
          </p:nvSpPr>
          <p:spPr>
            <a:xfrm>
              <a:off x="292929" y="326515"/>
              <a:ext cx="1414392" cy="105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220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Neural Network</a:t>
              </a:r>
            </a:p>
          </p:txBody>
        </p:sp>
      </p:grpSp>
      <p:grpSp>
        <p:nvGrpSpPr>
          <p:cNvPr id="200" name="椭圆 7"/>
          <p:cNvGrpSpPr/>
          <p:nvPr/>
        </p:nvGrpSpPr>
        <p:grpSpPr>
          <a:xfrm>
            <a:off x="5177789" y="2274570"/>
            <a:ext cx="2000251" cy="1703071"/>
            <a:chOff x="0" y="0"/>
            <a:chExt cx="2000250" cy="1703070"/>
          </a:xfrm>
        </p:grpSpPr>
        <p:sp>
          <p:nvSpPr>
            <p:cNvPr id="198" name="Oval"/>
            <p:cNvSpPr/>
            <p:nvPr/>
          </p:nvSpPr>
          <p:spPr>
            <a:xfrm>
              <a:off x="0" y="-1"/>
              <a:ext cx="2000250" cy="1703072"/>
            </a:xfrm>
            <a:prstGeom prst="ellipse">
              <a:avLst/>
            </a:prstGeom>
            <a:gradFill flip="none" rotWithShape="1">
              <a:gsLst>
                <a:gs pos="0">
                  <a:srgbClr val="BCC1CA"/>
                </a:gs>
                <a:gs pos="45000">
                  <a:srgbClr val="CCD1DA"/>
                </a:gs>
                <a:gs pos="100000">
                  <a:srgbClr val="E2E6EB"/>
                </a:gs>
              </a:gsLst>
              <a:path path="circle">
                <a:fillToRect l="37721" t="-19636" r="62278" b="119636"/>
              </a:path>
            </a:gradFill>
            <a:ln w="3175" cap="flat">
              <a:solidFill>
                <a:srgbClr val="808DA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20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9" name="Quantum Mechanics"/>
            <p:cNvSpPr txBox="1"/>
            <p:nvPr/>
          </p:nvSpPr>
          <p:spPr>
            <a:xfrm>
              <a:off x="292929" y="491615"/>
              <a:ext cx="1414392" cy="719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220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Quantum Mechanics</a:t>
              </a:r>
            </a:p>
          </p:txBody>
        </p:sp>
      </p:grpSp>
      <p:grpSp>
        <p:nvGrpSpPr>
          <p:cNvPr id="203" name="右箭头 9"/>
          <p:cNvGrpSpPr/>
          <p:nvPr/>
        </p:nvGrpSpPr>
        <p:grpSpPr>
          <a:xfrm>
            <a:off x="3493471" y="2454392"/>
            <a:ext cx="1599416" cy="556785"/>
            <a:chOff x="0" y="0"/>
            <a:chExt cx="1599415" cy="556784"/>
          </a:xfrm>
        </p:grpSpPr>
        <p:sp>
          <p:nvSpPr>
            <p:cNvPr id="201" name="Arrow"/>
            <p:cNvSpPr/>
            <p:nvPr/>
          </p:nvSpPr>
          <p:spPr>
            <a:xfrm>
              <a:off x="0" y="0"/>
              <a:ext cx="1599416" cy="556785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A53926"/>
                </a:gs>
                <a:gs pos="45000">
                  <a:srgbClr val="CCD1DA"/>
                </a:gs>
                <a:gs pos="100000">
                  <a:srgbClr val="E2E6EB"/>
                </a:gs>
              </a:gsLst>
              <a:lin ang="0" scaled="0"/>
            </a:gradFill>
            <a:ln w="3175" cap="flat">
              <a:solidFill>
                <a:srgbClr val="808DA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2" name="[1,2]"/>
            <p:cNvSpPr txBox="1"/>
            <p:nvPr/>
          </p:nvSpPr>
          <p:spPr>
            <a:xfrm>
              <a:off x="-1" y="114491"/>
              <a:ext cx="1460221" cy="327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[1,2]</a:t>
              </a:r>
            </a:p>
          </p:txBody>
        </p:sp>
      </p:grpSp>
      <p:sp>
        <p:nvSpPr>
          <p:cNvPr id="204" name="矩形 14"/>
          <p:cNvSpPr txBox="1"/>
          <p:nvPr/>
        </p:nvSpPr>
        <p:spPr>
          <a:xfrm>
            <a:off x="650270" y="4271279"/>
            <a:ext cx="7843459" cy="168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[1] Carleo G, Troyer M. Solving the quantum many-body problem with artificial neural networks[J]. </a:t>
            </a:r>
            <a:r>
              <a:rPr b="1"/>
              <a:t>Science</a:t>
            </a:r>
            <a:r>
              <a:t>, 2017, 355(6325): 602-606.</a:t>
            </a:r>
          </a:p>
          <a:p>
            <a:pPr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[2] Gao X, Duan L M. Efficient representation of quantum many-body states with deep neural networks[J]. </a:t>
            </a:r>
            <a:r>
              <a:rPr b="1"/>
              <a:t>Nature communications</a:t>
            </a:r>
            <a:r>
              <a:t>, 2017, 8(1): 662.</a:t>
            </a:r>
          </a:p>
          <a:p>
            <a:pPr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[3] Lin X, Rivenson Y, Yardimci N T, et al. All-optical machine learning using diffractive deep neural networks[J]. </a:t>
            </a:r>
            <a:r>
              <a:rPr b="1"/>
              <a:t>Science</a:t>
            </a:r>
            <a:r>
              <a:t>, 2018, 361(6406): 1004-1008.</a:t>
            </a:r>
          </a:p>
          <a:p>
            <a:pPr>
              <a:defRPr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[4] Levine Y, Yakira D, Cohen N, et al. Deep Learning and Quantum Entanglement: Fundamental Connections with Implications to Network Design[C]. </a:t>
            </a:r>
            <a:r>
              <a:rPr b="1"/>
              <a:t>ICLR</a:t>
            </a:r>
            <a:r>
              <a:t> 2018.</a:t>
            </a:r>
          </a:p>
        </p:txBody>
      </p:sp>
      <p:grpSp>
        <p:nvGrpSpPr>
          <p:cNvPr id="207" name="左箭头 15"/>
          <p:cNvGrpSpPr/>
          <p:nvPr/>
        </p:nvGrpSpPr>
        <p:grpSpPr>
          <a:xfrm>
            <a:off x="3488614" y="3056840"/>
            <a:ext cx="1601845" cy="531496"/>
            <a:chOff x="0" y="0"/>
            <a:chExt cx="1601843" cy="531494"/>
          </a:xfrm>
        </p:grpSpPr>
        <p:sp>
          <p:nvSpPr>
            <p:cNvPr id="205" name="Arrow"/>
            <p:cNvSpPr/>
            <p:nvPr/>
          </p:nvSpPr>
          <p:spPr>
            <a:xfrm>
              <a:off x="0" y="0"/>
              <a:ext cx="1601844" cy="531495"/>
            </a:xfrm>
            <a:prstGeom prst="lef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A53926"/>
                </a:gs>
                <a:gs pos="45000">
                  <a:srgbClr val="CCD1DA"/>
                </a:gs>
                <a:gs pos="100000">
                  <a:srgbClr val="E2E6EB"/>
                </a:gs>
              </a:gsLst>
              <a:lin ang="0" scaled="0"/>
            </a:gradFill>
            <a:ln w="3175" cap="flat">
              <a:solidFill>
                <a:srgbClr val="808DA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6" name="[3,4]"/>
            <p:cNvSpPr txBox="1"/>
            <p:nvPr/>
          </p:nvSpPr>
          <p:spPr>
            <a:xfrm>
              <a:off x="132873" y="101846"/>
              <a:ext cx="1468971" cy="327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[3,4]</a:t>
              </a:r>
            </a:p>
          </p:txBody>
        </p:sp>
      </p:grpSp>
      <p:sp>
        <p:nvSpPr>
          <p:cNvPr id="20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</a:t>
            </a:r>
            <a:r>
              <a:t>Theory &amp; NN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26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26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